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 id="2147483661" r:id="rId5"/>
  </p:sldMasterIdLst>
  <p:notesMasterIdLst>
    <p:notesMasterId r:id="rId16"/>
  </p:notesMasterIdLst>
  <p:sldIdLst>
    <p:sldId id="256" r:id="rId6"/>
    <p:sldId id="257" r:id="rId7"/>
    <p:sldId id="258" r:id="rId8"/>
    <p:sldId id="259" r:id="rId9"/>
    <p:sldId id="260" r:id="rId10"/>
    <p:sldId id="261" r:id="rId11"/>
    <p:sldId id="262" r:id="rId12"/>
    <p:sldId id="263" r:id="rId13"/>
    <p:sldId id="264" r:id="rId14"/>
    <p:sldId id="265" r:id="rId15"/>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4" d="100"/>
          <a:sy n="134" d="100"/>
        </p:scale>
        <p:origin x="954"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2" name="PlaceHolder 1"/>
          <p:cNvSpPr>
            <a:spLocks noGrp="1"/>
          </p:cNvSpPr>
          <p:nvPr>
            <p:ph type="body"/>
          </p:nvPr>
        </p:nvSpPr>
        <p:spPr>
          <a:xfrm>
            <a:off x="756000" y="5078520"/>
            <a:ext cx="6047640" cy="4811040"/>
          </a:xfrm>
          <a:prstGeom prst="rect">
            <a:avLst/>
          </a:prstGeom>
        </p:spPr>
        <p:txBody>
          <a:bodyPr lIns="0" tIns="0" rIns="0" bIns="0"/>
          <a:lstStyle/>
          <a:p>
            <a:r>
              <a:rPr lang="sk-SK" sz="2000">
                <a:latin typeface="Arial"/>
              </a:rPr>
              <a:t>Kliknúť pre úpravu formátu poznámok</a:t>
            </a:r>
            <a:endParaRPr/>
          </a:p>
        </p:txBody>
      </p:sp>
      <p:sp>
        <p:nvSpPr>
          <p:cNvPr id="73" name="PlaceHolder 2"/>
          <p:cNvSpPr>
            <a:spLocks noGrp="1"/>
          </p:cNvSpPr>
          <p:nvPr>
            <p:ph type="hdr"/>
          </p:nvPr>
        </p:nvSpPr>
        <p:spPr>
          <a:xfrm>
            <a:off x="0" y="0"/>
            <a:ext cx="3280680" cy="534240"/>
          </a:xfrm>
          <a:prstGeom prst="rect">
            <a:avLst/>
          </a:prstGeom>
        </p:spPr>
        <p:txBody>
          <a:bodyPr lIns="0" tIns="0" rIns="0" bIns="0"/>
          <a:lstStyle/>
          <a:p>
            <a:r>
              <a:rPr lang="sk-SK" sz="1400">
                <a:latin typeface="Times New Roman"/>
              </a:rPr>
              <a:t>&lt;hlavička&gt;</a:t>
            </a:r>
            <a:endParaRPr/>
          </a:p>
        </p:txBody>
      </p:sp>
      <p:sp>
        <p:nvSpPr>
          <p:cNvPr id="74" name="PlaceHolder 3"/>
          <p:cNvSpPr>
            <a:spLocks noGrp="1"/>
          </p:cNvSpPr>
          <p:nvPr>
            <p:ph type="dt"/>
          </p:nvPr>
        </p:nvSpPr>
        <p:spPr>
          <a:xfrm>
            <a:off x="4278960" y="0"/>
            <a:ext cx="3280680" cy="534240"/>
          </a:xfrm>
          <a:prstGeom prst="rect">
            <a:avLst/>
          </a:prstGeom>
        </p:spPr>
        <p:txBody>
          <a:bodyPr lIns="0" tIns="0" rIns="0" bIns="0"/>
          <a:lstStyle/>
          <a:p>
            <a:pPr algn="r"/>
            <a:r>
              <a:rPr lang="sk-SK" sz="1400">
                <a:latin typeface="Times New Roman"/>
              </a:rPr>
              <a:t>&lt;dátum/čas&gt;</a:t>
            </a:r>
            <a:endParaRPr/>
          </a:p>
        </p:txBody>
      </p:sp>
      <p:sp>
        <p:nvSpPr>
          <p:cNvPr id="75" name="PlaceHolder 4"/>
          <p:cNvSpPr>
            <a:spLocks noGrp="1"/>
          </p:cNvSpPr>
          <p:nvPr>
            <p:ph type="ftr"/>
          </p:nvPr>
        </p:nvSpPr>
        <p:spPr>
          <a:xfrm>
            <a:off x="0" y="10157400"/>
            <a:ext cx="3280680" cy="534240"/>
          </a:xfrm>
          <a:prstGeom prst="rect">
            <a:avLst/>
          </a:prstGeom>
        </p:spPr>
        <p:txBody>
          <a:bodyPr lIns="0" tIns="0" rIns="0" bIns="0" anchor="b"/>
          <a:lstStyle/>
          <a:p>
            <a:r>
              <a:rPr lang="sk-SK" sz="1400">
                <a:latin typeface="Times New Roman"/>
              </a:rPr>
              <a:t>&lt;päta&gt;</a:t>
            </a:r>
            <a:endParaRPr/>
          </a:p>
        </p:txBody>
      </p:sp>
      <p:sp>
        <p:nvSpPr>
          <p:cNvPr id="76" name="PlaceHolder 5"/>
          <p:cNvSpPr>
            <a:spLocks noGrp="1"/>
          </p:cNvSpPr>
          <p:nvPr>
            <p:ph type="sldNum"/>
          </p:nvPr>
        </p:nvSpPr>
        <p:spPr>
          <a:xfrm>
            <a:off x="4278960" y="10157400"/>
            <a:ext cx="3280680" cy="534240"/>
          </a:xfrm>
          <a:prstGeom prst="rect">
            <a:avLst/>
          </a:prstGeom>
        </p:spPr>
        <p:txBody>
          <a:bodyPr lIns="0" tIns="0" rIns="0" bIns="0" anchor="b"/>
          <a:lstStyle/>
          <a:p>
            <a:pPr algn="r"/>
            <a:fld id="{81D336DB-7652-455C-A660-A02FA1AFFD5B}" type="slidenum">
              <a:rPr lang="sk-SK" sz="1400">
                <a:latin typeface="Times New Roman"/>
              </a:rPr>
              <a:pPr algn="r"/>
              <a:t>‹#›</a:t>
            </a:fld>
            <a:endParaRPr/>
          </a:p>
        </p:txBody>
      </p:sp>
    </p:spTree>
    <p:extLst>
      <p:ext uri="{BB962C8B-B14F-4D97-AF65-F5344CB8AC3E}">
        <p14:creationId xmlns:p14="http://schemas.microsoft.com/office/powerpoint/2010/main" val="416772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PlaceHolder 1"/>
          <p:cNvSpPr>
            <a:spLocks noGrp="1"/>
          </p:cNvSpPr>
          <p:nvPr>
            <p:ph type="body"/>
          </p:nvPr>
        </p:nvSpPr>
        <p:spPr>
          <a:xfrm>
            <a:off x="685800" y="4343400"/>
            <a:ext cx="5485680" cy="4114080"/>
          </a:xfrm>
          <a:prstGeom prst="rect">
            <a:avLst/>
          </a:prstGeom>
        </p:spPr>
        <p:txBody>
          <a:bodyPr lIns="0" tIns="0" rIns="0" bIns="0"/>
          <a:lstStyle/>
          <a:p>
            <a:r>
              <a:rPr lang="sk-SK" sz="2000" strike="noStrike">
                <a:latin typeface="Arial"/>
              </a:rPr>
              <a:t>SOIT - The Society for Open Information Technologies </a:t>
            </a:r>
            <a:endParaRPr/>
          </a:p>
        </p:txBody>
      </p:sp>
      <p:sp>
        <p:nvSpPr>
          <p:cNvPr id="105" name="CustomShape 2"/>
          <p:cNvSpPr/>
          <p:nvPr/>
        </p:nvSpPr>
        <p:spPr>
          <a:xfrm>
            <a:off x="3884760" y="8685360"/>
            <a:ext cx="297108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482F5228-03C5-499B-829C-6D958C3EC316}" type="slidenum">
              <a:rPr lang="sk-SK" sz="1200" strike="noStrike">
                <a:solidFill>
                  <a:srgbClr val="000000"/>
                </a:solidFill>
                <a:latin typeface="+mn-lt"/>
                <a:ea typeface="+mn-ea"/>
              </a:rPr>
              <a:pPr algn="r">
                <a:lnSpc>
                  <a:spcPct val="100000"/>
                </a:lnSpc>
              </a:pPr>
              <a:t>2</a:t>
            </a:fld>
            <a:endParaRPr/>
          </a:p>
        </p:txBody>
      </p:sp>
    </p:spTree>
    <p:extLst>
      <p:ext uri="{BB962C8B-B14F-4D97-AF65-F5344CB8AC3E}">
        <p14:creationId xmlns:p14="http://schemas.microsoft.com/office/powerpoint/2010/main" val="2501541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24" name="PlaceHolder 2"/>
          <p:cNvSpPr>
            <a:spLocks noGrp="1"/>
          </p:cNvSpPr>
          <p:nvPr>
            <p:ph type="body"/>
          </p:nvPr>
        </p:nvSpPr>
        <p:spPr>
          <a:xfrm>
            <a:off x="457200" y="1604520"/>
            <a:ext cx="8229240" cy="1896840"/>
          </a:xfrm>
          <a:prstGeom prst="rect">
            <a:avLst/>
          </a:prstGeom>
        </p:spPr>
        <p:txBody>
          <a:bodyPr lIns="0" tIns="0" rIns="0" bIns="0"/>
          <a:lstStyle/>
          <a:p>
            <a:endParaRPr/>
          </a:p>
        </p:txBody>
      </p:sp>
      <p:sp>
        <p:nvSpPr>
          <p:cNvPr id="25" name="PlaceHolder 3"/>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27"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28"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29" name="PlaceHolder 4"/>
          <p:cNvSpPr>
            <a:spLocks noGrp="1"/>
          </p:cNvSpPr>
          <p:nvPr>
            <p:ph type="body"/>
          </p:nvPr>
        </p:nvSpPr>
        <p:spPr>
          <a:xfrm>
            <a:off x="4674240" y="3682080"/>
            <a:ext cx="4015800" cy="1896840"/>
          </a:xfrm>
          <a:prstGeom prst="rect">
            <a:avLst/>
          </a:prstGeom>
        </p:spPr>
        <p:txBody>
          <a:bodyPr lIns="0" tIns="0" rIns="0" bIns="0"/>
          <a:lstStyle/>
          <a:p>
            <a:endParaRPr/>
          </a:p>
        </p:txBody>
      </p:sp>
      <p:sp>
        <p:nvSpPr>
          <p:cNvPr id="30" name="PlaceHolder 5"/>
          <p:cNvSpPr>
            <a:spLocks noGrp="1"/>
          </p:cNvSpPr>
          <p:nvPr>
            <p:ph type="body"/>
          </p:nvPr>
        </p:nvSpPr>
        <p:spPr>
          <a:xfrm>
            <a:off x="457200" y="3682080"/>
            <a:ext cx="4015800" cy="189684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32" name="PlaceHolder 2"/>
          <p:cNvSpPr>
            <a:spLocks noGrp="1"/>
          </p:cNvSpPr>
          <p:nvPr>
            <p:ph type="body"/>
          </p:nvPr>
        </p:nvSpPr>
        <p:spPr>
          <a:xfrm>
            <a:off x="457200" y="1604520"/>
            <a:ext cx="8229240" cy="3977280"/>
          </a:xfrm>
          <a:prstGeom prst="rect">
            <a:avLst/>
          </a:prstGeom>
        </p:spPr>
        <p:txBody>
          <a:bodyPr lIns="0" tIns="0" rIns="0" bIns="0"/>
          <a:lstStyle/>
          <a:p>
            <a:endParaRPr/>
          </a:p>
        </p:txBody>
      </p:sp>
      <p:sp>
        <p:nvSpPr>
          <p:cNvPr id="33" name="PlaceHolder 3"/>
          <p:cNvSpPr>
            <a:spLocks noGrp="1"/>
          </p:cNvSpPr>
          <p:nvPr>
            <p:ph type="body"/>
          </p:nvPr>
        </p:nvSpPr>
        <p:spPr>
          <a:xfrm>
            <a:off x="457200" y="1604520"/>
            <a:ext cx="8229240" cy="3977280"/>
          </a:xfrm>
          <a:prstGeom prst="rect">
            <a:avLst/>
          </a:prstGeom>
        </p:spPr>
        <p:txBody>
          <a:bodyPr lIns="0" tIns="0" rIns="0" bIns="0"/>
          <a:lstStyle/>
          <a:p>
            <a:endParaRPr/>
          </a:p>
        </p:txBody>
      </p:sp>
      <p:pic>
        <p:nvPicPr>
          <p:cNvPr id="34" name="Obrázok 33"/>
          <p:cNvPicPr/>
          <p:nvPr/>
        </p:nvPicPr>
        <p:blipFill>
          <a:blip r:embed="rId2" cstate="print"/>
          <a:stretch/>
        </p:blipFill>
        <p:spPr>
          <a:xfrm>
            <a:off x="2079000" y="1604520"/>
            <a:ext cx="4984920" cy="3977280"/>
          </a:xfrm>
          <a:prstGeom prst="rect">
            <a:avLst/>
          </a:prstGeom>
          <a:ln>
            <a:noFill/>
          </a:ln>
        </p:spPr>
      </p:pic>
      <p:pic>
        <p:nvPicPr>
          <p:cNvPr id="35" name="Obrázok 34"/>
          <p:cNvPicPr/>
          <p:nvPr/>
        </p:nvPicPr>
        <p:blipFill>
          <a:blip r:embed="rId2" cstate="print"/>
          <a:stretch/>
        </p:blipFill>
        <p:spPr>
          <a:xfrm>
            <a:off x="2079000" y="1604520"/>
            <a:ext cx="4984920" cy="397728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39"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41" name="PlaceHolder 2"/>
          <p:cNvSpPr>
            <a:spLocks noGrp="1"/>
          </p:cNvSpPr>
          <p:nvPr>
            <p:ph type="body"/>
          </p:nvPr>
        </p:nvSpPr>
        <p:spPr>
          <a:xfrm>
            <a:off x="457200" y="1604520"/>
            <a:ext cx="8229240" cy="3977280"/>
          </a:xfrm>
          <a:prstGeom prst="rect">
            <a:avLst/>
          </a:prstGeom>
        </p:spPr>
        <p:txBody>
          <a:bodyPr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43"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44" name="PlaceHolder 3"/>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48"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49" name="PlaceHolder 3"/>
          <p:cNvSpPr>
            <a:spLocks noGrp="1"/>
          </p:cNvSpPr>
          <p:nvPr>
            <p:ph type="body"/>
          </p:nvPr>
        </p:nvSpPr>
        <p:spPr>
          <a:xfrm>
            <a:off x="457200" y="3682080"/>
            <a:ext cx="4015800" cy="1896840"/>
          </a:xfrm>
          <a:prstGeom prst="rect">
            <a:avLst/>
          </a:prstGeom>
        </p:spPr>
        <p:txBody>
          <a:bodyPr lIns="0" tIns="0" rIns="0" bIns="0"/>
          <a:lstStyle/>
          <a:p>
            <a:endParaRPr/>
          </a:p>
        </p:txBody>
      </p:sp>
      <p:sp>
        <p:nvSpPr>
          <p:cNvPr id="50" name="PlaceHolder 4"/>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3"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52"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53"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54" name="PlaceHolder 4"/>
          <p:cNvSpPr>
            <a:spLocks noGrp="1"/>
          </p:cNvSpPr>
          <p:nvPr>
            <p:ph type="body"/>
          </p:nvPr>
        </p:nvSpPr>
        <p:spPr>
          <a:xfrm>
            <a:off x="4674240" y="3682080"/>
            <a:ext cx="4015800" cy="1896840"/>
          </a:xfrm>
          <a:prstGeom prst="rect">
            <a:avLst/>
          </a:prstGeom>
        </p:spPr>
        <p:txBody>
          <a:bodyPr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56"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57"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58" name="PlaceHolder 4"/>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60" name="PlaceHolder 2"/>
          <p:cNvSpPr>
            <a:spLocks noGrp="1"/>
          </p:cNvSpPr>
          <p:nvPr>
            <p:ph type="body"/>
          </p:nvPr>
        </p:nvSpPr>
        <p:spPr>
          <a:xfrm>
            <a:off x="457200" y="1604520"/>
            <a:ext cx="8229240" cy="1896840"/>
          </a:xfrm>
          <a:prstGeom prst="rect">
            <a:avLst/>
          </a:prstGeom>
        </p:spPr>
        <p:txBody>
          <a:bodyPr lIns="0" tIns="0" rIns="0" bIns="0"/>
          <a:lstStyle/>
          <a:p>
            <a:endParaRPr/>
          </a:p>
        </p:txBody>
      </p:sp>
      <p:sp>
        <p:nvSpPr>
          <p:cNvPr id="61" name="PlaceHolder 3"/>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63"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64"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65" name="PlaceHolder 4"/>
          <p:cNvSpPr>
            <a:spLocks noGrp="1"/>
          </p:cNvSpPr>
          <p:nvPr>
            <p:ph type="body"/>
          </p:nvPr>
        </p:nvSpPr>
        <p:spPr>
          <a:xfrm>
            <a:off x="4674240" y="3682080"/>
            <a:ext cx="4015800" cy="1896840"/>
          </a:xfrm>
          <a:prstGeom prst="rect">
            <a:avLst/>
          </a:prstGeom>
        </p:spPr>
        <p:txBody>
          <a:bodyPr lIns="0" tIns="0" rIns="0" bIns="0"/>
          <a:lstStyle/>
          <a:p>
            <a:endParaRPr/>
          </a:p>
        </p:txBody>
      </p:sp>
      <p:sp>
        <p:nvSpPr>
          <p:cNvPr id="66" name="PlaceHolder 5"/>
          <p:cNvSpPr>
            <a:spLocks noGrp="1"/>
          </p:cNvSpPr>
          <p:nvPr>
            <p:ph type="body"/>
          </p:nvPr>
        </p:nvSpPr>
        <p:spPr>
          <a:xfrm>
            <a:off x="457200" y="3682080"/>
            <a:ext cx="4015800" cy="1896840"/>
          </a:xfrm>
          <a:prstGeom prst="rect">
            <a:avLst/>
          </a:prstGeom>
        </p:spPr>
        <p:txBody>
          <a:bodyPr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68" name="PlaceHolder 2"/>
          <p:cNvSpPr>
            <a:spLocks noGrp="1"/>
          </p:cNvSpPr>
          <p:nvPr>
            <p:ph type="body"/>
          </p:nvPr>
        </p:nvSpPr>
        <p:spPr>
          <a:xfrm>
            <a:off x="457200" y="1604520"/>
            <a:ext cx="8229240" cy="3977280"/>
          </a:xfrm>
          <a:prstGeom prst="rect">
            <a:avLst/>
          </a:prstGeom>
        </p:spPr>
        <p:txBody>
          <a:bodyPr lIns="0" tIns="0" rIns="0" bIns="0"/>
          <a:lstStyle/>
          <a:p>
            <a:endParaRPr/>
          </a:p>
        </p:txBody>
      </p:sp>
      <p:sp>
        <p:nvSpPr>
          <p:cNvPr id="69" name="PlaceHolder 3"/>
          <p:cNvSpPr>
            <a:spLocks noGrp="1"/>
          </p:cNvSpPr>
          <p:nvPr>
            <p:ph type="body"/>
          </p:nvPr>
        </p:nvSpPr>
        <p:spPr>
          <a:xfrm>
            <a:off x="457200" y="1604520"/>
            <a:ext cx="8229240" cy="3977280"/>
          </a:xfrm>
          <a:prstGeom prst="rect">
            <a:avLst/>
          </a:prstGeom>
        </p:spPr>
        <p:txBody>
          <a:bodyPr lIns="0" tIns="0" rIns="0" bIns="0"/>
          <a:lstStyle/>
          <a:p>
            <a:endParaRPr/>
          </a:p>
        </p:txBody>
      </p:sp>
      <p:pic>
        <p:nvPicPr>
          <p:cNvPr id="70" name="Obrázok 69"/>
          <p:cNvPicPr/>
          <p:nvPr/>
        </p:nvPicPr>
        <p:blipFill>
          <a:blip r:embed="rId2" cstate="print"/>
          <a:stretch/>
        </p:blipFill>
        <p:spPr>
          <a:xfrm>
            <a:off x="2079000" y="1604520"/>
            <a:ext cx="4984920" cy="3977280"/>
          </a:xfrm>
          <a:prstGeom prst="rect">
            <a:avLst/>
          </a:prstGeom>
          <a:ln>
            <a:noFill/>
          </a:ln>
        </p:spPr>
      </p:pic>
      <p:pic>
        <p:nvPicPr>
          <p:cNvPr id="71" name="Obrázok 70"/>
          <p:cNvPicPr/>
          <p:nvPr/>
        </p:nvPicPr>
        <p:blipFill>
          <a:blip r:embed="rId2" cstate="print"/>
          <a:stretch/>
        </p:blipFill>
        <p:spPr>
          <a:xfrm>
            <a:off x="2079000" y="1604520"/>
            <a:ext cx="4984920" cy="397728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5" name="PlaceHolder 2"/>
          <p:cNvSpPr>
            <a:spLocks noGrp="1"/>
          </p:cNvSpPr>
          <p:nvPr>
            <p:ph type="body"/>
          </p:nvPr>
        </p:nvSpPr>
        <p:spPr>
          <a:xfrm>
            <a:off x="457200" y="1604520"/>
            <a:ext cx="8229240" cy="397728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7"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8" name="PlaceHolder 3"/>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12"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13" name="PlaceHolder 3"/>
          <p:cNvSpPr>
            <a:spLocks noGrp="1"/>
          </p:cNvSpPr>
          <p:nvPr>
            <p:ph type="body"/>
          </p:nvPr>
        </p:nvSpPr>
        <p:spPr>
          <a:xfrm>
            <a:off x="457200" y="3682080"/>
            <a:ext cx="4015800" cy="1896840"/>
          </a:xfrm>
          <a:prstGeom prst="rect">
            <a:avLst/>
          </a:prstGeom>
        </p:spPr>
        <p:txBody>
          <a:bodyPr lIns="0" tIns="0" rIns="0" bIns="0"/>
          <a:lstStyle/>
          <a:p>
            <a:endParaRPr/>
          </a:p>
        </p:txBody>
      </p:sp>
      <p:sp>
        <p:nvSpPr>
          <p:cNvPr id="14" name="PlaceHolder 4"/>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16"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17"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18" name="PlaceHolder 4"/>
          <p:cNvSpPr>
            <a:spLocks noGrp="1"/>
          </p:cNvSpPr>
          <p:nvPr>
            <p:ph type="body"/>
          </p:nvPr>
        </p:nvSpPr>
        <p:spPr>
          <a:xfrm>
            <a:off x="4674240" y="3682080"/>
            <a:ext cx="4015800" cy="189684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20"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21"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22" name="PlaceHolder 4"/>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gi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cstate="print"/>
          <a:stretch>
            <a:fillRect/>
          </a:stretch>
        </a:blip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4680"/>
            <a:ext cx="8228880" cy="1142280"/>
          </a:xfrm>
          <a:prstGeom prst="rect">
            <a:avLst/>
          </a:prstGeom>
        </p:spPr>
        <p:txBody>
          <a:bodyPr lIns="0" tIns="0" rIns="0" bIns="0" anchor="ctr"/>
          <a:lstStyle/>
          <a:p>
            <a:r>
              <a:rPr lang="sk-SK">
                <a:latin typeface="Arial"/>
              </a:rPr>
              <a:t>Kliknúť na úpravu formátu textu titulku</a:t>
            </a:r>
            <a:endParaRPr/>
          </a:p>
        </p:txBody>
      </p:sp>
      <p:sp>
        <p:nvSpPr>
          <p:cNvPr id="3" name="PlaceHolder 2"/>
          <p:cNvSpPr>
            <a:spLocks noGrp="1"/>
          </p:cNvSpPr>
          <p:nvPr>
            <p:ph type="body"/>
          </p:nvPr>
        </p:nvSpPr>
        <p:spPr>
          <a:xfrm>
            <a:off x="457200" y="1604520"/>
            <a:ext cx="8229240" cy="3977280"/>
          </a:xfrm>
          <a:prstGeom prst="rect">
            <a:avLst/>
          </a:prstGeom>
        </p:spPr>
        <p:txBody>
          <a:bodyPr lIns="0" tIns="0" rIns="0" bIns="0"/>
          <a:lstStyle/>
          <a:p>
            <a:pPr>
              <a:buSzPct val="45000"/>
              <a:buFont typeface="StarSymbol"/>
              <a:buChar char=""/>
            </a:pPr>
            <a:r>
              <a:rPr lang="sk-SK" sz="3200">
                <a:latin typeface="Arial"/>
              </a:rPr>
              <a:t>Kliknúť na úpravu formátu textu osnovy</a:t>
            </a:r>
            <a:endParaRPr/>
          </a:p>
          <a:p>
            <a:pPr lvl="1">
              <a:buSzPct val="75000"/>
              <a:buFont typeface="StarSymbol"/>
              <a:buChar char=""/>
            </a:pPr>
            <a:r>
              <a:rPr lang="sk-SK" sz="2800">
                <a:latin typeface="Arial"/>
              </a:rPr>
              <a:t>Druhá úroveň</a:t>
            </a:r>
            <a:endParaRPr/>
          </a:p>
          <a:p>
            <a:pPr lvl="2">
              <a:buSzPct val="45000"/>
              <a:buFont typeface="StarSymbol"/>
              <a:buChar char=""/>
            </a:pPr>
            <a:r>
              <a:rPr lang="sk-SK" sz="2400">
                <a:latin typeface="Arial"/>
              </a:rPr>
              <a:t>Tretia úroveň</a:t>
            </a:r>
            <a:endParaRPr/>
          </a:p>
          <a:p>
            <a:pPr lvl="3">
              <a:buSzPct val="75000"/>
              <a:buFont typeface="StarSymbol"/>
              <a:buChar char=""/>
            </a:pPr>
            <a:r>
              <a:rPr lang="sk-SK" sz="2000">
                <a:latin typeface="Arial"/>
              </a:rPr>
              <a:t>Štvrtá úroveň osnovy</a:t>
            </a:r>
            <a:endParaRPr/>
          </a:p>
          <a:p>
            <a:pPr lvl="4">
              <a:buSzPct val="45000"/>
              <a:buFont typeface="StarSymbol"/>
              <a:buChar char=""/>
            </a:pPr>
            <a:r>
              <a:rPr lang="sk-SK" sz="2000">
                <a:latin typeface="Arial"/>
              </a:rPr>
              <a:t>Piata úroveň osnovy</a:t>
            </a:r>
            <a:endParaRPr/>
          </a:p>
          <a:p>
            <a:pPr lvl="5">
              <a:buSzPct val="45000"/>
              <a:buFont typeface="StarSymbol"/>
              <a:buChar char=""/>
            </a:pPr>
            <a:r>
              <a:rPr lang="sk-SK" sz="2000">
                <a:latin typeface="Arial"/>
              </a:rPr>
              <a:t>Šiesta úroveň</a:t>
            </a:r>
            <a:endParaRPr/>
          </a:p>
          <a:p>
            <a:pPr lvl="6">
              <a:buSzPct val="45000"/>
              <a:buFont typeface="StarSymbol"/>
              <a:buChar char=""/>
            </a:pPr>
            <a:r>
              <a:rPr lang="sk-SK" sz="2000">
                <a:latin typeface="Arial"/>
              </a:rPr>
              <a:t>Siedma úroveň</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4" cstate="print"/>
          <a:stretch>
            <a:fillRect/>
          </a:stretch>
        </a:blipFill>
        <a:effectLst/>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4800"/>
          </a:xfrm>
          <a:prstGeom prst="rect">
            <a:avLst/>
          </a:prstGeom>
        </p:spPr>
        <p:txBody>
          <a:bodyPr lIns="0" tIns="0" rIns="0" bIns="0" anchor="ctr"/>
          <a:lstStyle/>
          <a:p>
            <a:pPr algn="ctr"/>
            <a:r>
              <a:rPr lang="sk-SK" sz="4400">
                <a:latin typeface="Arial"/>
              </a:rPr>
              <a:t>Kliknúť na úpravu formátu textu titulku</a:t>
            </a:r>
            <a:endParaRPr/>
          </a:p>
        </p:txBody>
      </p:sp>
      <p:sp>
        <p:nvSpPr>
          <p:cNvPr id="37" name="PlaceHolder 2"/>
          <p:cNvSpPr>
            <a:spLocks noGrp="1"/>
          </p:cNvSpPr>
          <p:nvPr>
            <p:ph type="body"/>
          </p:nvPr>
        </p:nvSpPr>
        <p:spPr>
          <a:xfrm>
            <a:off x="457200" y="1604520"/>
            <a:ext cx="8229240" cy="3977280"/>
          </a:xfrm>
          <a:prstGeom prst="rect">
            <a:avLst/>
          </a:prstGeom>
        </p:spPr>
        <p:txBody>
          <a:bodyPr lIns="0" tIns="0" rIns="0" bIns="0"/>
          <a:lstStyle/>
          <a:p>
            <a:pPr>
              <a:buSzPct val="45000"/>
              <a:buFont typeface="StarSymbol"/>
              <a:buChar char=""/>
            </a:pPr>
            <a:r>
              <a:rPr lang="sk-SK" sz="3200">
                <a:latin typeface="Arial"/>
              </a:rPr>
              <a:t>Kliknúť na úpravu formátu textu osnovy</a:t>
            </a:r>
            <a:endParaRPr/>
          </a:p>
          <a:p>
            <a:pPr lvl="1">
              <a:buSzPct val="75000"/>
              <a:buFont typeface="StarSymbol"/>
              <a:buChar char=""/>
            </a:pPr>
            <a:r>
              <a:rPr lang="sk-SK" sz="2800">
                <a:latin typeface="Arial"/>
              </a:rPr>
              <a:t>Druhá úroveň</a:t>
            </a:r>
            <a:endParaRPr/>
          </a:p>
          <a:p>
            <a:pPr lvl="2">
              <a:buSzPct val="45000"/>
              <a:buFont typeface="StarSymbol"/>
              <a:buChar char=""/>
            </a:pPr>
            <a:r>
              <a:rPr lang="sk-SK" sz="2400">
                <a:latin typeface="Arial"/>
              </a:rPr>
              <a:t>Tretia úroveň</a:t>
            </a:r>
            <a:endParaRPr/>
          </a:p>
          <a:p>
            <a:pPr lvl="3">
              <a:buSzPct val="75000"/>
              <a:buFont typeface="StarSymbol"/>
              <a:buChar char=""/>
            </a:pPr>
            <a:r>
              <a:rPr lang="sk-SK" sz="2000">
                <a:latin typeface="Arial"/>
              </a:rPr>
              <a:t>Štvrtá úroveň osnovy</a:t>
            </a:r>
            <a:endParaRPr/>
          </a:p>
          <a:p>
            <a:pPr lvl="4">
              <a:buSzPct val="45000"/>
              <a:buFont typeface="StarSymbol"/>
              <a:buChar char=""/>
            </a:pPr>
            <a:r>
              <a:rPr lang="sk-SK" sz="2000">
                <a:latin typeface="Arial"/>
              </a:rPr>
              <a:t>Piata úroveň osnovy</a:t>
            </a:r>
            <a:endParaRPr/>
          </a:p>
          <a:p>
            <a:pPr lvl="5">
              <a:buSzPct val="45000"/>
              <a:buFont typeface="StarSymbol"/>
              <a:buChar char=""/>
            </a:pPr>
            <a:r>
              <a:rPr lang="sk-SK" sz="2000">
                <a:latin typeface="Arial"/>
              </a:rPr>
              <a:t>Šiesta úroveň</a:t>
            </a:r>
            <a:endParaRPr/>
          </a:p>
          <a:p>
            <a:pPr lvl="6">
              <a:buSzPct val="45000"/>
              <a:buFont typeface="StarSymbol"/>
              <a:buChar char=""/>
            </a:pPr>
            <a:r>
              <a:rPr lang="sk-SK" sz="2000">
                <a:latin typeface="Arial"/>
              </a:rPr>
              <a:t>Siedma úroveň</a:t>
            </a:r>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77" name="CustomShape 1"/>
          <p:cNvSpPr/>
          <p:nvPr/>
        </p:nvSpPr>
        <p:spPr>
          <a:xfrm>
            <a:off x="179640" y="3041640"/>
            <a:ext cx="8712360" cy="1107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r>
              <a:rPr lang="sk-SK" sz="3400" b="1" strike="noStrike">
                <a:solidFill>
                  <a:srgbClr val="000000"/>
                </a:solidFill>
                <a:latin typeface="Calibri"/>
              </a:rPr>
              <a:t>Katedra matematických metód</a:t>
            </a:r>
            <a:endParaRPr/>
          </a:p>
          <a:p>
            <a:pPr algn="r">
              <a:lnSpc>
                <a:spcPct val="100000"/>
              </a:lnSpc>
            </a:pPr>
            <a:r>
              <a:rPr lang="sk-SK" sz="3400" b="1" strike="noStrike">
                <a:solidFill>
                  <a:srgbClr val="000000"/>
                </a:solidFill>
                <a:latin typeface="Calibri"/>
              </a:rPr>
              <a:t>a operačnej analýzy</a:t>
            </a:r>
            <a:endParaRPr/>
          </a:p>
        </p:txBody>
      </p:sp>
      <p:sp>
        <p:nvSpPr>
          <p:cNvPr id="78" name="CustomShape 2"/>
          <p:cNvSpPr/>
          <p:nvPr/>
        </p:nvSpPr>
        <p:spPr>
          <a:xfrm>
            <a:off x="251640" y="4221000"/>
            <a:ext cx="8640360" cy="503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r">
              <a:lnSpc>
                <a:spcPct val="100000"/>
              </a:lnSpc>
            </a:pPr>
            <a:r>
              <a:rPr lang="sk-SK" sz="2400" strike="noStrike">
                <a:solidFill>
                  <a:srgbClr val="8B8B8B"/>
                </a:solidFill>
                <a:latin typeface="Calibri"/>
              </a:rPr>
              <a:t>Fakulta riadenia a informatiky | Žilinská univerzita</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ustomShape 1"/>
          <p:cNvSpPr/>
          <p:nvPr/>
        </p:nvSpPr>
        <p:spPr>
          <a:xfrm>
            <a:off x="395640" y="2853000"/>
            <a:ext cx="842436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sk-SK" sz="4400" strike="noStrike">
                <a:solidFill>
                  <a:srgbClr val="000000"/>
                </a:solidFill>
                <a:latin typeface="Calibri"/>
              </a:rPr>
              <a:t>Ďakujem za pozornosť!</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CustomShape 1"/>
          <p:cNvSpPr/>
          <p:nvPr/>
        </p:nvSpPr>
        <p:spPr>
          <a:xfrm>
            <a:off x="251640" y="116640"/>
            <a:ext cx="8568360" cy="647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sk-SK" sz="3600" b="1" strike="noStrike">
                <a:solidFill>
                  <a:srgbClr val="FFFFFF"/>
                </a:solidFill>
                <a:latin typeface="Calibri"/>
              </a:rPr>
              <a:t>Profil katedry</a:t>
            </a:r>
            <a:endParaRPr/>
          </a:p>
        </p:txBody>
      </p:sp>
      <p:sp>
        <p:nvSpPr>
          <p:cNvPr id="80" name="CustomShape 2"/>
          <p:cNvSpPr/>
          <p:nvPr/>
        </p:nvSpPr>
        <p:spPr>
          <a:xfrm>
            <a:off x="251640" y="944640"/>
            <a:ext cx="8892360" cy="5720112"/>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00000"/>
              </a:lnSpc>
            </a:pPr>
            <a:r>
              <a:rPr lang="sk-SK" sz="2400" b="1" strike="noStrike" dirty="0">
                <a:solidFill>
                  <a:srgbClr val="000000"/>
                </a:solidFill>
                <a:latin typeface="Calibri"/>
              </a:rPr>
              <a:t>Výučba katedry:</a:t>
            </a:r>
            <a:endParaRPr dirty="0"/>
          </a:p>
          <a:p>
            <a:pPr marL="342900" indent="-342900">
              <a:lnSpc>
                <a:spcPct val="80000"/>
              </a:lnSpc>
              <a:spcBef>
                <a:spcPct val="20000"/>
              </a:spcBef>
              <a:buFont typeface="Arial" pitchFamily="34" charset="0"/>
              <a:buChar char="•"/>
            </a:pPr>
            <a:r>
              <a:rPr lang="sk-SK" sz="2200" dirty="0"/>
              <a:t>Základné matematické predmety (algebra, matematická analýza, teória grafov, pravdepodobnosť a štatistika</a:t>
            </a:r>
            <a:r>
              <a:rPr lang="sk-SK" sz="2200" dirty="0" smtClean="0"/>
              <a:t>)</a:t>
            </a:r>
            <a:endParaRPr lang="en-GB" sz="2200" dirty="0" smtClean="0"/>
          </a:p>
          <a:p>
            <a:pPr marL="342900" indent="-342900">
              <a:lnSpc>
                <a:spcPct val="80000"/>
              </a:lnSpc>
              <a:spcBef>
                <a:spcPct val="20000"/>
              </a:spcBef>
              <a:buFont typeface="Arial" pitchFamily="34" charset="0"/>
              <a:buChar char="•"/>
            </a:pPr>
            <a:r>
              <a:rPr lang="sk-SK" sz="2200" dirty="0" smtClean="0"/>
              <a:t>Diskrétna optimalizácia</a:t>
            </a:r>
            <a:endParaRPr lang="en-GB" sz="2200" dirty="0" smtClean="0"/>
          </a:p>
          <a:p>
            <a:pPr marL="342900" indent="-342900">
              <a:lnSpc>
                <a:spcPct val="80000"/>
              </a:lnSpc>
              <a:spcBef>
                <a:spcPct val="20000"/>
              </a:spcBef>
              <a:buFont typeface="Arial" pitchFamily="34" charset="0"/>
              <a:buChar char="•"/>
            </a:pPr>
            <a:r>
              <a:rPr lang="sk-SK" sz="2200" dirty="0" smtClean="0"/>
              <a:t>Diskrétna simulácia</a:t>
            </a:r>
            <a:endParaRPr lang="en-GB" sz="2200" dirty="0" smtClean="0"/>
          </a:p>
          <a:p>
            <a:pPr marL="342900" indent="-342900">
              <a:lnSpc>
                <a:spcPct val="80000"/>
              </a:lnSpc>
              <a:spcBef>
                <a:spcPct val="20000"/>
              </a:spcBef>
              <a:buFont typeface="Arial" pitchFamily="34" charset="0"/>
              <a:buChar char="•"/>
            </a:pPr>
            <a:r>
              <a:rPr lang="sk-SK" sz="2200" dirty="0" smtClean="0"/>
              <a:t>Geografické informačné systémy</a:t>
            </a:r>
            <a:endParaRPr lang="en-GB" sz="2200" dirty="0" smtClean="0"/>
          </a:p>
          <a:p>
            <a:pPr marL="342900" indent="-342900">
              <a:lnSpc>
                <a:spcPct val="80000"/>
              </a:lnSpc>
              <a:spcBef>
                <a:spcPct val="20000"/>
              </a:spcBef>
              <a:buFont typeface="Arial" pitchFamily="34" charset="0"/>
              <a:buChar char="•"/>
            </a:pPr>
            <a:r>
              <a:rPr lang="sk-SK" sz="2200" dirty="0"/>
              <a:t>Expertné systémy, umelá </a:t>
            </a:r>
            <a:r>
              <a:rPr lang="sk-SK" sz="2200" dirty="0" smtClean="0"/>
              <a:t>inteligencia</a:t>
            </a:r>
            <a:endParaRPr lang="en-GB" sz="2200" dirty="0" smtClean="0"/>
          </a:p>
          <a:p>
            <a:pPr marL="342900" indent="-342900">
              <a:lnSpc>
                <a:spcPct val="80000"/>
              </a:lnSpc>
              <a:spcBef>
                <a:spcPct val="20000"/>
              </a:spcBef>
              <a:buFont typeface="Arial" pitchFamily="34" charset="0"/>
              <a:buChar char="•"/>
            </a:pPr>
            <a:r>
              <a:rPr lang="sk-SK" sz="2200" dirty="0"/>
              <a:t>Kryptografia, teória informácie, </a:t>
            </a:r>
            <a:r>
              <a:rPr lang="sk-SK" sz="2200" dirty="0" smtClean="0"/>
              <a:t>údajové štruktúry, multimediálne informačné systémy, počítačová grafika, teória </a:t>
            </a:r>
            <a:r>
              <a:rPr lang="sk-SK" sz="2200" dirty="0"/>
              <a:t>hier, základy počítačovej typografie, </a:t>
            </a:r>
            <a:r>
              <a:rPr lang="sk-SK" sz="2200" dirty="0" err="1"/>
              <a:t>Open</a:t>
            </a:r>
            <a:r>
              <a:rPr lang="sk-SK" sz="2200" dirty="0"/>
              <a:t> </a:t>
            </a:r>
            <a:r>
              <a:rPr lang="sk-SK" sz="2200" dirty="0" err="1"/>
              <a:t>Source</a:t>
            </a:r>
            <a:r>
              <a:rPr lang="sk-SK" sz="2200" dirty="0"/>
              <a:t>, </a:t>
            </a:r>
            <a:r>
              <a:rPr lang="sk-SK" sz="2200" dirty="0" smtClean="0"/>
              <a:t>Unix</a:t>
            </a:r>
            <a:endParaRPr lang="en-GB" sz="2200" dirty="0" smtClean="0"/>
          </a:p>
          <a:p>
            <a:pPr>
              <a:lnSpc>
                <a:spcPct val="100000"/>
              </a:lnSpc>
              <a:buFont typeface="Arial"/>
              <a:buChar char="•"/>
            </a:pPr>
            <a:endParaRPr dirty="0"/>
          </a:p>
          <a:p>
            <a:pPr>
              <a:lnSpc>
                <a:spcPct val="100000"/>
              </a:lnSpc>
            </a:pPr>
            <a:r>
              <a:rPr lang="sk-SK" sz="2400" b="1" strike="noStrike" dirty="0">
                <a:solidFill>
                  <a:srgbClr val="000000"/>
                </a:solidFill>
                <a:latin typeface="Calibri"/>
              </a:rPr>
              <a:t>Výskumná činnosť katedry:</a:t>
            </a:r>
            <a:endParaRPr dirty="0"/>
          </a:p>
          <a:p>
            <a:pPr marL="342000" indent="-342000">
              <a:lnSpc>
                <a:spcPct val="80000"/>
              </a:lnSpc>
              <a:buFont typeface="Arial"/>
              <a:buChar char="•"/>
            </a:pPr>
            <a:r>
              <a:rPr lang="sk-SK" sz="2200" dirty="0"/>
              <a:t>Výskumné projekty a úlohy v oblasti optimalizácií, simulácií a operačného výskumu</a:t>
            </a:r>
          </a:p>
          <a:p>
            <a:pPr marL="342000" indent="-342000">
              <a:buFont typeface="Arial"/>
              <a:buChar char="•"/>
            </a:pPr>
            <a:r>
              <a:rPr lang="sk-SK" sz="2200" dirty="0"/>
              <a:t>Spolupráca s podnikmi a univerzitami na Slovensku aj v </a:t>
            </a:r>
            <a:r>
              <a:rPr lang="sk-SK" sz="2200" dirty="0" smtClean="0"/>
              <a:t>zahraničí</a:t>
            </a:r>
          </a:p>
          <a:p>
            <a:pPr marL="342000" indent="-342000">
              <a:lnSpc>
                <a:spcPct val="80000"/>
              </a:lnSpc>
              <a:spcBef>
                <a:spcPts val="600"/>
              </a:spcBef>
              <a:buFont typeface="Arial"/>
              <a:buChar char="•"/>
            </a:pPr>
            <a:r>
              <a:rPr lang="sk-SK" sz="2200" dirty="0"/>
              <a:t>Organizácia medzinárodnej konferencie “Otvorený softvér vo vzdelávaní, výskume a v IT riešeniach” v spolupráci so združením SOIT.</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 name="Picture 4"/>
          <p:cNvPicPr/>
          <p:nvPr/>
        </p:nvPicPr>
        <p:blipFill>
          <a:blip r:embed="rId2" cstate="print"/>
          <a:stretch/>
        </p:blipFill>
        <p:spPr>
          <a:xfrm>
            <a:off x="5040000" y="1196640"/>
            <a:ext cx="3887640" cy="5184000"/>
          </a:xfrm>
          <a:prstGeom prst="rect">
            <a:avLst/>
          </a:prstGeom>
          <a:ln>
            <a:noFill/>
          </a:ln>
        </p:spPr>
      </p:pic>
      <p:sp>
        <p:nvSpPr>
          <p:cNvPr id="81" name="CustomShape 1"/>
          <p:cNvSpPr/>
          <p:nvPr/>
        </p:nvSpPr>
        <p:spPr>
          <a:xfrm>
            <a:off x="251640" y="116640"/>
            <a:ext cx="8568360" cy="647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sk-SK" sz="3600" strike="noStrike">
                <a:solidFill>
                  <a:srgbClr val="FFFFFF"/>
                </a:solidFill>
                <a:latin typeface="Calibri"/>
              </a:rPr>
              <a:t>Výučba katedry | Optimalizačné metódy</a:t>
            </a:r>
            <a:endParaRPr/>
          </a:p>
        </p:txBody>
      </p:sp>
      <p:sp>
        <p:nvSpPr>
          <p:cNvPr id="82" name="CustomShape 2"/>
          <p:cNvSpPr/>
          <p:nvPr/>
        </p:nvSpPr>
        <p:spPr>
          <a:xfrm>
            <a:off x="45360" y="1155600"/>
            <a:ext cx="5976000" cy="498452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sk-SK" sz="2400" b="1" strike="noStrike" dirty="0" smtClean="0">
                <a:solidFill>
                  <a:srgbClr val="000000"/>
                </a:solidFill>
                <a:latin typeface="Calibri"/>
              </a:rPr>
              <a:t>Optimalizačné metódy a matematické modelovanie</a:t>
            </a:r>
            <a:endParaRPr sz="2400" dirty="0"/>
          </a:p>
          <a:p>
            <a:pPr>
              <a:lnSpc>
                <a:spcPct val="100000"/>
              </a:lnSpc>
            </a:pPr>
            <a:endParaRPr dirty="0"/>
          </a:p>
          <a:p>
            <a:pPr>
              <a:lnSpc>
                <a:spcPct val="100000"/>
              </a:lnSpc>
            </a:pPr>
            <a:r>
              <a:rPr lang="sk-SK" sz="2400" dirty="0">
                <a:latin typeface="Calibri" pitchFamily="34" charset="0"/>
              </a:rPr>
              <a:t>Základy optimalizačných </a:t>
            </a:r>
            <a:r>
              <a:rPr lang="sk-SK" sz="2400" dirty="0" smtClean="0">
                <a:latin typeface="Calibri" pitchFamily="34" charset="0"/>
              </a:rPr>
              <a:t>metód</a:t>
            </a:r>
            <a:endParaRPr lang="en-GB" sz="2400" dirty="0" smtClean="0">
              <a:latin typeface="Calibri" pitchFamily="34" charset="0"/>
            </a:endParaRPr>
          </a:p>
          <a:p>
            <a:pPr>
              <a:lnSpc>
                <a:spcPct val="100000"/>
              </a:lnSpc>
            </a:pPr>
            <a:endParaRPr dirty="0">
              <a:latin typeface="Calibri" pitchFamily="34" charset="0"/>
            </a:endParaRPr>
          </a:p>
          <a:p>
            <a:pPr>
              <a:lnSpc>
                <a:spcPct val="100000"/>
              </a:lnSpc>
            </a:pPr>
            <a:r>
              <a:rPr lang="sk-SK" sz="2400" dirty="0">
                <a:latin typeface="Calibri" pitchFamily="34" charset="0"/>
              </a:rPr>
              <a:t>Pokročilejšie techniky </a:t>
            </a:r>
            <a:r>
              <a:rPr lang="sk-SK" sz="2400" dirty="0" smtClean="0">
                <a:latin typeface="Calibri" pitchFamily="34" charset="0"/>
              </a:rPr>
              <a:t>optimalizácie</a:t>
            </a:r>
            <a:endParaRPr lang="en-GB" sz="2400" dirty="0" smtClean="0">
              <a:latin typeface="Calibri" pitchFamily="34" charset="0"/>
            </a:endParaRPr>
          </a:p>
          <a:p>
            <a:pPr>
              <a:lnSpc>
                <a:spcPct val="100000"/>
              </a:lnSpc>
            </a:pPr>
            <a:endParaRPr dirty="0">
              <a:latin typeface="Calibri" pitchFamily="34" charset="0"/>
            </a:endParaRPr>
          </a:p>
          <a:p>
            <a:pPr>
              <a:lnSpc>
                <a:spcPct val="100000"/>
              </a:lnSpc>
            </a:pPr>
            <a:r>
              <a:rPr lang="sk-SK" sz="2400" dirty="0">
                <a:latin typeface="Calibri" pitchFamily="34" charset="0"/>
              </a:rPr>
              <a:t>Praktické príklady úloh</a:t>
            </a:r>
            <a:r>
              <a:rPr lang="sk-SK" sz="2400" dirty="0" smtClean="0">
                <a:latin typeface="Calibri" pitchFamily="34" charset="0"/>
              </a:rPr>
              <a:t>:</a:t>
            </a:r>
          </a:p>
          <a:p>
            <a:pPr marL="342900" indent="-342900">
              <a:lnSpc>
                <a:spcPct val="80000"/>
              </a:lnSpc>
              <a:spcBef>
                <a:spcPct val="20000"/>
              </a:spcBef>
              <a:buFont typeface="Arial" pitchFamily="34" charset="0"/>
              <a:buChar char="•"/>
            </a:pPr>
            <a:r>
              <a:rPr lang="sk-SK" sz="2400" dirty="0" smtClean="0">
                <a:latin typeface="Calibri" pitchFamily="34" charset="0"/>
              </a:rPr>
              <a:t>Umiestnenie </a:t>
            </a:r>
            <a:r>
              <a:rPr lang="sk-SK" sz="2400" dirty="0">
                <a:latin typeface="Calibri" pitchFamily="34" charset="0"/>
              </a:rPr>
              <a:t>stredísk rýchlej </a:t>
            </a:r>
            <a:r>
              <a:rPr lang="sk-SK" sz="2400" dirty="0" smtClean="0">
                <a:latin typeface="Calibri" pitchFamily="34" charset="0"/>
              </a:rPr>
              <a:t>pomoci</a:t>
            </a:r>
            <a:endParaRPr lang="en-GB" sz="2400" dirty="0" smtClean="0">
              <a:latin typeface="Calibri" pitchFamily="34" charset="0"/>
            </a:endParaRPr>
          </a:p>
          <a:p>
            <a:pPr marL="342900" indent="-342900">
              <a:lnSpc>
                <a:spcPct val="80000"/>
              </a:lnSpc>
              <a:spcBef>
                <a:spcPct val="20000"/>
              </a:spcBef>
              <a:buFont typeface="Arial" pitchFamily="34" charset="0"/>
              <a:buChar char="•"/>
            </a:pPr>
            <a:r>
              <a:rPr lang="sk-SK" sz="2400" dirty="0">
                <a:latin typeface="Calibri" pitchFamily="34" charset="0"/>
              </a:rPr>
              <a:t>Umiestnenie </a:t>
            </a:r>
            <a:r>
              <a:rPr lang="sk-SK" sz="2400" dirty="0" err="1">
                <a:latin typeface="Calibri" pitchFamily="34" charset="0"/>
              </a:rPr>
              <a:t>vlakotvorných</a:t>
            </a:r>
            <a:r>
              <a:rPr lang="sk-SK" sz="2400" dirty="0">
                <a:latin typeface="Calibri" pitchFamily="34" charset="0"/>
              </a:rPr>
              <a:t> </a:t>
            </a:r>
            <a:r>
              <a:rPr lang="sk-SK" sz="2400" dirty="0" smtClean="0">
                <a:latin typeface="Calibri" pitchFamily="34" charset="0"/>
              </a:rPr>
              <a:t>staníc</a:t>
            </a:r>
            <a:endParaRPr lang="en-GB" sz="2400" dirty="0" smtClean="0">
              <a:latin typeface="Calibri" pitchFamily="34" charset="0"/>
            </a:endParaRPr>
          </a:p>
          <a:p>
            <a:pPr marL="342900" indent="-342900">
              <a:lnSpc>
                <a:spcPct val="80000"/>
              </a:lnSpc>
              <a:spcBef>
                <a:spcPct val="20000"/>
              </a:spcBef>
              <a:buFont typeface="Arial" pitchFamily="34" charset="0"/>
              <a:buChar char="•"/>
            </a:pPr>
            <a:r>
              <a:rPr lang="sk-SK" sz="2400" dirty="0">
                <a:latin typeface="Calibri" pitchFamily="34" charset="0"/>
              </a:rPr>
              <a:t>Optimalizácia fáz na </a:t>
            </a:r>
            <a:r>
              <a:rPr lang="sk-SK" sz="2400" dirty="0" smtClean="0">
                <a:latin typeface="Calibri" pitchFamily="34" charset="0"/>
              </a:rPr>
              <a:t>križovatkách</a:t>
            </a:r>
            <a:endParaRPr lang="en-GB" sz="2400" dirty="0" smtClean="0">
              <a:latin typeface="Calibri" pitchFamily="34" charset="0"/>
            </a:endParaRPr>
          </a:p>
          <a:p>
            <a:pPr marL="342900" indent="-342900">
              <a:lnSpc>
                <a:spcPct val="80000"/>
              </a:lnSpc>
              <a:spcBef>
                <a:spcPct val="20000"/>
              </a:spcBef>
              <a:buFont typeface="Arial" pitchFamily="34" charset="0"/>
              <a:buChar char="•"/>
            </a:pPr>
            <a:r>
              <a:rPr lang="sk-SK" sz="2400" dirty="0">
                <a:latin typeface="Calibri" pitchFamily="34" charset="0"/>
              </a:rPr>
              <a:t>Prideľovanie vozidiel </a:t>
            </a:r>
            <a:r>
              <a:rPr lang="sk-SK" sz="2400" dirty="0" smtClean="0">
                <a:latin typeface="Calibri" pitchFamily="34" charset="0"/>
              </a:rPr>
              <a:t>linkám</a:t>
            </a:r>
            <a:endParaRPr lang="en-GB" sz="2400" dirty="0" smtClean="0">
              <a:latin typeface="Calibri" pitchFamily="34" charset="0"/>
            </a:endParaRPr>
          </a:p>
          <a:p>
            <a:pPr marL="342900" indent="-342900">
              <a:lnSpc>
                <a:spcPct val="80000"/>
              </a:lnSpc>
              <a:spcBef>
                <a:spcPct val="20000"/>
              </a:spcBef>
              <a:buFont typeface="Arial" pitchFamily="34" charset="0"/>
              <a:buChar char="•"/>
            </a:pPr>
            <a:r>
              <a:rPr lang="sk-SK" sz="2400" dirty="0">
                <a:latin typeface="Calibri" pitchFamily="34" charset="0"/>
              </a:rPr>
              <a:t>Rozmiestňovanie </a:t>
            </a:r>
            <a:r>
              <a:rPr lang="sk-SK" sz="2400" dirty="0" smtClean="0">
                <a:latin typeface="Calibri" pitchFamily="34" charset="0"/>
              </a:rPr>
              <a:t>skladov</a:t>
            </a:r>
            <a:endParaRPr lang="en-GB" sz="2400" dirty="0" smtClean="0">
              <a:latin typeface="Calibri" pitchFamily="34" charset="0"/>
            </a:endParaRPr>
          </a:p>
          <a:p>
            <a:pPr marL="342900" indent="-342900">
              <a:lnSpc>
                <a:spcPct val="80000"/>
              </a:lnSpc>
              <a:spcBef>
                <a:spcPct val="20000"/>
              </a:spcBef>
              <a:buFont typeface="Arial" pitchFamily="34" charset="0"/>
              <a:buChar char="•"/>
            </a:pPr>
            <a:r>
              <a:rPr lang="sk-SK" sz="2400" dirty="0">
                <a:latin typeface="Calibri" pitchFamily="34" charset="0"/>
              </a:rPr>
              <a:t>Optimalizácia turnusov vozidiel a </a:t>
            </a:r>
            <a:r>
              <a:rPr lang="sk-SK" sz="2400" dirty="0" smtClean="0">
                <a:latin typeface="Calibri" pitchFamily="34" charset="0"/>
              </a:rPr>
              <a:t>posádok</a:t>
            </a:r>
            <a:endParaRPr lang="en-GB" sz="2400" dirty="0">
              <a:latin typeface="Calibri" pitchFamily="34"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 name="Picture 5"/>
          <p:cNvPicPr/>
          <p:nvPr/>
        </p:nvPicPr>
        <p:blipFill>
          <a:blip r:embed="rId2" cstate="print"/>
          <a:stretch/>
        </p:blipFill>
        <p:spPr>
          <a:xfrm>
            <a:off x="2915640" y="1772640"/>
            <a:ext cx="6002280" cy="4493880"/>
          </a:xfrm>
          <a:prstGeom prst="rect">
            <a:avLst/>
          </a:prstGeom>
          <a:ln>
            <a:noFill/>
          </a:ln>
        </p:spPr>
      </p:pic>
      <p:sp>
        <p:nvSpPr>
          <p:cNvPr id="85" name="CustomShape 1"/>
          <p:cNvSpPr/>
          <p:nvPr/>
        </p:nvSpPr>
        <p:spPr>
          <a:xfrm>
            <a:off x="251640" y="116640"/>
            <a:ext cx="8568360" cy="647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sk-SK" sz="3600" strike="noStrike">
                <a:solidFill>
                  <a:srgbClr val="FFFFFF"/>
                </a:solidFill>
                <a:latin typeface="Calibri"/>
              </a:rPr>
              <a:t>Výučba katedry | Simulačné metódy</a:t>
            </a:r>
            <a:endParaRPr/>
          </a:p>
        </p:txBody>
      </p:sp>
      <p:sp>
        <p:nvSpPr>
          <p:cNvPr id="86" name="CustomShape 2"/>
          <p:cNvSpPr/>
          <p:nvPr/>
        </p:nvSpPr>
        <p:spPr>
          <a:xfrm>
            <a:off x="251640" y="1052640"/>
            <a:ext cx="8136360" cy="4463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sk-SK" sz="2600" b="1" strike="noStrike">
                <a:solidFill>
                  <a:srgbClr val="000000"/>
                </a:solidFill>
                <a:latin typeface="Calibri"/>
              </a:rPr>
              <a:t>Diskrétna simulácia</a:t>
            </a:r>
            <a:endParaRPr/>
          </a:p>
          <a:p>
            <a:pPr>
              <a:lnSpc>
                <a:spcPct val="100000"/>
              </a:lnSpc>
            </a:pPr>
            <a:r>
              <a:rPr lang="sk-SK" sz="2600" strike="noStrike">
                <a:solidFill>
                  <a:srgbClr val="000000"/>
                </a:solidFill>
                <a:latin typeface="Calibri"/>
              </a:rPr>
              <a:t>- koľajovej dopravy</a:t>
            </a:r>
            <a:endParaRPr/>
          </a:p>
          <a:p>
            <a:pPr>
              <a:lnSpc>
                <a:spcPct val="100000"/>
              </a:lnSpc>
            </a:pPr>
            <a:r>
              <a:rPr lang="sk-SK" sz="2600" strike="noStrike">
                <a:solidFill>
                  <a:srgbClr val="000000"/>
                </a:solidFill>
                <a:latin typeface="Calibri"/>
              </a:rPr>
              <a:t>- automobilovej dopravy</a:t>
            </a:r>
            <a:endParaRPr/>
          </a:p>
          <a:p>
            <a:pPr>
              <a:lnSpc>
                <a:spcPct val="100000"/>
              </a:lnSpc>
            </a:pPr>
            <a:r>
              <a:rPr lang="sk-SK" sz="2600" strike="noStrike">
                <a:solidFill>
                  <a:srgbClr val="000000"/>
                </a:solidFill>
                <a:latin typeface="Calibri"/>
              </a:rPr>
              <a:t>- výrobných procesov</a:t>
            </a:r>
            <a:endParaRPr/>
          </a:p>
          <a:p>
            <a:pPr>
              <a:lnSpc>
                <a:spcPct val="100000"/>
              </a:lnSpc>
            </a:pPr>
            <a:r>
              <a:rPr lang="sk-SK" sz="2600" strike="noStrike">
                <a:solidFill>
                  <a:srgbClr val="000000"/>
                </a:solidFill>
                <a:latin typeface="Calibri"/>
              </a:rPr>
              <a:t>- kontajnerových terminálov</a:t>
            </a:r>
            <a:endParaRPr/>
          </a:p>
          <a:p>
            <a:pPr>
              <a:lnSpc>
                <a:spcPct val="100000"/>
              </a:lnSpc>
            </a:pPr>
            <a:r>
              <a:rPr lang="sk-SK" sz="2600" b="1" strike="noStrike">
                <a:solidFill>
                  <a:srgbClr val="000000"/>
                </a:solidFill>
                <a:latin typeface="Calibri"/>
              </a:rPr>
              <a:t>Spojitá simulácia</a:t>
            </a:r>
            <a:endParaRPr/>
          </a:p>
          <a:p>
            <a:pPr>
              <a:lnSpc>
                <a:spcPct val="100000"/>
              </a:lnSpc>
            </a:pPr>
            <a:r>
              <a:rPr lang="sk-SK" sz="2600" b="1" strike="noStrike">
                <a:solidFill>
                  <a:srgbClr val="000000"/>
                </a:solidFill>
                <a:latin typeface="Calibri"/>
              </a:rPr>
              <a:t>Simulačné nástroje</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CustomShape 1"/>
          <p:cNvSpPr/>
          <p:nvPr/>
        </p:nvSpPr>
        <p:spPr>
          <a:xfrm>
            <a:off x="251640" y="116640"/>
            <a:ext cx="8568360" cy="647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sk-SK" sz="4000" strike="noStrike">
                <a:solidFill>
                  <a:srgbClr val="FFFFFF"/>
                </a:solidFill>
                <a:latin typeface="Calibri"/>
              </a:rPr>
              <a:t>Výučba katedry | GIS</a:t>
            </a:r>
            <a:endParaRPr/>
          </a:p>
        </p:txBody>
      </p:sp>
      <p:sp>
        <p:nvSpPr>
          <p:cNvPr id="88" name="CustomShape 2"/>
          <p:cNvSpPr/>
          <p:nvPr/>
        </p:nvSpPr>
        <p:spPr>
          <a:xfrm>
            <a:off x="251640" y="1196640"/>
            <a:ext cx="8136360" cy="3311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sk-SK" sz="2400" b="1" strike="noStrike">
                <a:solidFill>
                  <a:srgbClr val="000000"/>
                </a:solidFill>
                <a:latin typeface="Calibri"/>
              </a:rPr>
              <a:t>podklady pre optimalizácie </a:t>
            </a:r>
            <a:endParaRPr/>
          </a:p>
          <a:p>
            <a:pPr>
              <a:lnSpc>
                <a:spcPct val="100000"/>
              </a:lnSpc>
            </a:pPr>
            <a:r>
              <a:rPr lang="sk-SK" sz="2400" b="1" strike="noStrike">
                <a:solidFill>
                  <a:srgbClr val="000000"/>
                </a:solidFill>
                <a:latin typeface="Calibri"/>
              </a:rPr>
              <a:t>   a simulácie</a:t>
            </a:r>
            <a:endParaRPr/>
          </a:p>
          <a:p>
            <a:pPr>
              <a:lnSpc>
                <a:spcPct val="100000"/>
              </a:lnSpc>
            </a:pPr>
            <a:endParaRPr/>
          </a:p>
          <a:p>
            <a:pPr>
              <a:lnSpc>
                <a:spcPct val="100000"/>
              </a:lnSpc>
            </a:pPr>
            <a:r>
              <a:rPr lang="sk-SK" sz="2400" b="1" strike="noStrike">
                <a:solidFill>
                  <a:srgbClr val="000000"/>
                </a:solidFill>
                <a:latin typeface="Calibri"/>
              </a:rPr>
              <a:t>digitalizácia (vektorizácia) dát</a:t>
            </a:r>
            <a:endParaRPr/>
          </a:p>
          <a:p>
            <a:pPr>
              <a:lnSpc>
                <a:spcPct val="100000"/>
              </a:lnSpc>
            </a:pPr>
            <a:r>
              <a:rPr lang="sk-SK" sz="2400" b="1" strike="noStrike">
                <a:solidFill>
                  <a:srgbClr val="000000"/>
                </a:solidFill>
                <a:latin typeface="Calibri"/>
              </a:rPr>
              <a:t> </a:t>
            </a:r>
            <a:endParaRPr/>
          </a:p>
          <a:p>
            <a:pPr>
              <a:lnSpc>
                <a:spcPct val="100000"/>
              </a:lnSpc>
            </a:pPr>
            <a:r>
              <a:rPr lang="sk-SK" sz="2400" b="1" strike="noStrike">
                <a:solidFill>
                  <a:srgbClr val="000000"/>
                </a:solidFill>
                <a:latin typeface="Calibri"/>
              </a:rPr>
              <a:t>prognózovanie</a:t>
            </a:r>
            <a:endParaRPr/>
          </a:p>
          <a:p>
            <a:pPr>
              <a:lnSpc>
                <a:spcPct val="100000"/>
              </a:lnSpc>
            </a:pPr>
            <a:endParaRPr/>
          </a:p>
          <a:p>
            <a:pPr>
              <a:lnSpc>
                <a:spcPct val="100000"/>
              </a:lnSpc>
            </a:pPr>
            <a:r>
              <a:rPr lang="sk-SK" sz="2400" b="1" strike="noStrike">
                <a:solidFill>
                  <a:srgbClr val="000000"/>
                </a:solidFill>
                <a:latin typeface="Calibri"/>
              </a:rPr>
              <a:t>analýzy zmien v čase a priestore</a:t>
            </a:r>
            <a:endParaRPr/>
          </a:p>
        </p:txBody>
      </p:sp>
      <p:pic>
        <p:nvPicPr>
          <p:cNvPr id="89" name="Picture 4"/>
          <p:cNvPicPr/>
          <p:nvPr/>
        </p:nvPicPr>
        <p:blipFill>
          <a:blip r:embed="rId2" cstate="print"/>
          <a:stretch/>
        </p:blipFill>
        <p:spPr>
          <a:xfrm>
            <a:off x="4860000" y="3213000"/>
            <a:ext cx="3908160" cy="309816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CustomShape 1"/>
          <p:cNvSpPr/>
          <p:nvPr/>
        </p:nvSpPr>
        <p:spPr>
          <a:xfrm>
            <a:off x="251640" y="116640"/>
            <a:ext cx="8568360" cy="647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sk-SK" sz="4000" b="1" strike="noStrike">
                <a:solidFill>
                  <a:srgbClr val="FFFFFF"/>
                </a:solidFill>
                <a:latin typeface="Calibri"/>
              </a:rPr>
              <a:t>Optimalizačné metódy a modelovanie</a:t>
            </a:r>
            <a:endParaRPr/>
          </a:p>
        </p:txBody>
      </p:sp>
      <p:sp>
        <p:nvSpPr>
          <p:cNvPr id="91" name="CustomShape 2"/>
          <p:cNvSpPr/>
          <p:nvPr/>
        </p:nvSpPr>
        <p:spPr>
          <a:xfrm>
            <a:off x="2915640" y="1052640"/>
            <a:ext cx="6120000" cy="5256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sk-SK" sz="1600" strike="noStrike">
                <a:solidFill>
                  <a:srgbClr val="000000"/>
                </a:solidFill>
                <a:latin typeface="Calibri"/>
              </a:rPr>
              <a:t>Udržanie si konkurencieschopnosti v oblasti výroby alebo poskytovania služieb si vyžaduje riadenie založené na moderných informatických nástrojoch. Tieto nástroje umožňujú poskytnúť účinnú podporu pri rozhodovaní o tom, ako efektívne využívať dostupné prostriedky pri dosahovaní rôznych cieľov. </a:t>
            </a:r>
            <a:endParaRPr/>
          </a:p>
          <a:p>
            <a:pPr algn="just">
              <a:lnSpc>
                <a:spcPct val="100000"/>
              </a:lnSpc>
            </a:pPr>
            <a:endParaRPr/>
          </a:p>
          <a:p>
            <a:pPr algn="just">
              <a:lnSpc>
                <a:spcPct val="100000"/>
              </a:lnSpc>
            </a:pPr>
            <a:r>
              <a:rPr lang="sk-SK" sz="1600" strike="noStrike">
                <a:solidFill>
                  <a:srgbClr val="000000"/>
                </a:solidFill>
                <a:latin typeface="Calibri"/>
              </a:rPr>
              <a:t>V oblasti optimalizačných metód hľadáme nové možnosti uplatnenia všeobecných optimalizačných nástrojov, akým je napríklad XPRESS-IVE. Tu sme navrhli efektívne postupy aproximatívneho riešenia umiestňovacích úloh ich prevedením na časovo menej náročný typ pokrývacej úlohy. V oblasti špecializovaných algoritmov sme navrhli nové exaktné algoritmy umožňujúce efektívne riešiť umiestňovacie úlohy veľkého rozsahu. Okrem toho sa taktiež zameriavame na využívanie heuristických a evolučných algoritmov.</a:t>
            </a:r>
            <a:endParaRPr/>
          </a:p>
          <a:p>
            <a:pPr algn="just">
              <a:lnSpc>
                <a:spcPct val="100000"/>
              </a:lnSpc>
            </a:pPr>
            <a:endParaRPr/>
          </a:p>
          <a:p>
            <a:pPr algn="just">
              <a:lnSpc>
                <a:spcPct val="100000"/>
              </a:lnSpc>
            </a:pPr>
            <a:r>
              <a:rPr lang="sk-SK" sz="1600" strike="noStrike">
                <a:solidFill>
                  <a:srgbClr val="000000"/>
                </a:solidFill>
                <a:latin typeface="Calibri"/>
              </a:rPr>
              <a:t>Priestorovo rozľahlé súkromné ako aj verejné obslužné systémy sústreďujú poskytovanie služieb zákazníkom (užívateľom) do obslužných centier. Príkladmi takýchto systémov sú systém rýchlej zdravotnej pomoci, systém požiarnej ochrany, sieť nemocníc, sieť policajných staníc, siete školských zariadení a.p. Oblasť návrhu štruktúry takýchto systémov je dlhodobo jednou z našich nosných výskumných tém. </a:t>
            </a:r>
            <a:endParaRPr/>
          </a:p>
        </p:txBody>
      </p:sp>
      <p:pic>
        <p:nvPicPr>
          <p:cNvPr id="92" name="Obrázok 91"/>
          <p:cNvPicPr/>
          <p:nvPr/>
        </p:nvPicPr>
        <p:blipFill>
          <a:blip r:embed="rId2" cstate="print"/>
          <a:stretch/>
        </p:blipFill>
        <p:spPr>
          <a:xfrm>
            <a:off x="72000" y="1080000"/>
            <a:ext cx="6479640" cy="522864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CustomShape 1"/>
          <p:cNvSpPr/>
          <p:nvPr/>
        </p:nvSpPr>
        <p:spPr>
          <a:xfrm>
            <a:off x="251640" y="116640"/>
            <a:ext cx="8568360" cy="647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sk-SK" sz="4000" b="1" strike="noStrike">
                <a:solidFill>
                  <a:srgbClr val="FFFFFF"/>
                </a:solidFill>
                <a:latin typeface="Calibri"/>
              </a:rPr>
              <a:t>Počítačová simulácia</a:t>
            </a:r>
            <a:endParaRPr/>
          </a:p>
        </p:txBody>
      </p:sp>
      <p:sp>
        <p:nvSpPr>
          <p:cNvPr id="94" name="CustomShape 2"/>
          <p:cNvSpPr/>
          <p:nvPr/>
        </p:nvSpPr>
        <p:spPr>
          <a:xfrm>
            <a:off x="3924000" y="980640"/>
            <a:ext cx="5112000" cy="2303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sk-SK" strike="noStrike">
                <a:solidFill>
                  <a:srgbClr val="000000"/>
                </a:solidFill>
                <a:latin typeface="Calibri"/>
              </a:rPr>
              <a:t>Počítačová simulácia je výskumná metóda, ktorá poskytuje široké možnosti skúmania systémov. S využitím experimentov s počítačovým modelom daného systému dokážeme pomocou simulácie analyzovať jeho vlastnosti a predpovedať jeho správanie v rôznych podmienkach. </a:t>
            </a:r>
            <a:endParaRPr/>
          </a:p>
          <a:p>
            <a:pPr algn="just">
              <a:lnSpc>
                <a:spcPct val="100000"/>
              </a:lnSpc>
            </a:pPr>
            <a:r>
              <a:rPr lang="sk-SK" strike="noStrike">
                <a:solidFill>
                  <a:srgbClr val="000000"/>
                </a:solidFill>
                <a:latin typeface="Calibri"/>
              </a:rPr>
              <a:t>Uplatnenie nachádza v rozmanitých oblastiach nášho života. </a:t>
            </a:r>
            <a:endParaRPr/>
          </a:p>
        </p:txBody>
      </p:sp>
      <p:pic>
        <p:nvPicPr>
          <p:cNvPr id="95" name="Picture 3"/>
          <p:cNvPicPr/>
          <p:nvPr/>
        </p:nvPicPr>
        <p:blipFill>
          <a:blip r:embed="rId2" cstate="print"/>
          <a:stretch/>
        </p:blipFill>
        <p:spPr>
          <a:xfrm>
            <a:off x="179640" y="1052640"/>
            <a:ext cx="3648600" cy="2180160"/>
          </a:xfrm>
          <a:prstGeom prst="rect">
            <a:avLst/>
          </a:prstGeom>
          <a:ln>
            <a:noFill/>
          </a:ln>
        </p:spPr>
      </p:pic>
      <p:sp>
        <p:nvSpPr>
          <p:cNvPr id="96" name="CustomShape 3"/>
          <p:cNvSpPr/>
          <p:nvPr/>
        </p:nvSpPr>
        <p:spPr>
          <a:xfrm>
            <a:off x="236520" y="3357000"/>
            <a:ext cx="8727480" cy="3009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sk-SK" sz="1600" strike="noStrike">
                <a:solidFill>
                  <a:srgbClr val="000000"/>
                </a:solidFill>
                <a:latin typeface="Calibri"/>
                <a:ea typeface="DejaVu Sans"/>
              </a:rPr>
              <a:t>Naša výskumno-vývojová činnosť sa sústreďuje hlavne na oblasť agentovo orientovaných simulačných architektúr. Nami vyvinutá architektúra ABAsim (Agent Based Architecture of simulation models) poskytuje prostriedky pre tvorbu flexibilných simulačných modelov zložitých obslužných systémov, ako sú napríklad dopravné a logistické systémy. S využitím tejto architektúry bol vyvinutý celý rad simulačných modelov, ktoré sú úspešne využívané i v komerčnom prostredí. </a:t>
            </a:r>
            <a:endParaRPr/>
          </a:p>
          <a:p>
            <a:pPr algn="just">
              <a:lnSpc>
                <a:spcPct val="100000"/>
              </a:lnSpc>
            </a:pPr>
            <a:endParaRPr/>
          </a:p>
          <a:p>
            <a:pPr algn="just">
              <a:lnSpc>
                <a:spcPct val="100000"/>
              </a:lnSpc>
            </a:pPr>
            <a:r>
              <a:rPr lang="sk-SK" sz="1600" strike="noStrike">
                <a:solidFill>
                  <a:srgbClr val="000000"/>
                </a:solidFill>
                <a:latin typeface="Calibri"/>
                <a:ea typeface="DejaVu Sans"/>
              </a:rPr>
              <a:t>Príkladom úspešných simulačných modelov vyvinutých na báze architektúry ABAsim je simulačný nástroj Villon - detailný mikroskopický generický simulačný model prevádzky logistického uzla (napr. železničnej stanice, podnikovej vlečky, kontajnerového terminálu, depa atď.). Simulačný nástroj Villon bol v praxi použitý pri riešení veľkého počtu problémov návrhu a optimalizácie činnosti dopravných logistických uzlov v mnohých európskych i ázijských krajinách (Nemecko, Rakúsko, Švajčiarsko, Čína, atď.). </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251640" y="116640"/>
            <a:ext cx="8568360" cy="647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sk-SK" sz="4000" b="1" strike="noStrike">
                <a:solidFill>
                  <a:srgbClr val="FFFFFF"/>
                </a:solidFill>
                <a:latin typeface="Calibri"/>
              </a:rPr>
              <a:t>Aktuárske modely a teória rizika</a:t>
            </a:r>
            <a:endParaRPr/>
          </a:p>
        </p:txBody>
      </p:sp>
      <p:sp>
        <p:nvSpPr>
          <p:cNvPr id="98" name="CustomShape 2"/>
          <p:cNvSpPr/>
          <p:nvPr/>
        </p:nvSpPr>
        <p:spPr>
          <a:xfrm>
            <a:off x="2195640" y="980640"/>
            <a:ext cx="6840000" cy="5328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sk-SK" b="1" strike="noStrike">
                <a:solidFill>
                  <a:srgbClr val="000000"/>
                </a:solidFill>
                <a:latin typeface="Calibri"/>
              </a:rPr>
              <a:t>Modely rizika</a:t>
            </a:r>
            <a:endParaRPr/>
          </a:p>
          <a:p>
            <a:pPr algn="just">
              <a:lnSpc>
                <a:spcPct val="100000"/>
              </a:lnSpc>
            </a:pPr>
            <a:r>
              <a:rPr lang="sk-SK" sz="1600" strike="noStrike">
                <a:solidFill>
                  <a:srgbClr val="000000"/>
                </a:solidFill>
                <a:latin typeface="Calibri"/>
              </a:rPr>
              <a:t>V oblasti teórie rizika sa venujeme metódam na stanovenie rozdelení náhodných premenných, popisujúcich počet škôd a výšku individuálnej škody, využitiu individuálneho a kolektívneho modelu rizika pre stanovenie pravdepodobnosti krachu, v závislosti od počtu a veľkosti individuálnych škôd. V rámci tejto problematiky sa venujeme štatistickej analýze extrémnych udalostí.</a:t>
            </a:r>
            <a:endParaRPr/>
          </a:p>
          <a:p>
            <a:pPr algn="just">
              <a:lnSpc>
                <a:spcPct val="100000"/>
              </a:lnSpc>
            </a:pPr>
            <a:endParaRPr/>
          </a:p>
          <a:p>
            <a:pPr algn="just">
              <a:lnSpc>
                <a:spcPct val="100000"/>
              </a:lnSpc>
            </a:pPr>
            <a:r>
              <a:rPr lang="sk-SK" b="1" strike="noStrike">
                <a:solidFill>
                  <a:srgbClr val="000000"/>
                </a:solidFill>
                <a:latin typeface="Calibri"/>
              </a:rPr>
              <a:t>Zaisťovanie</a:t>
            </a:r>
            <a:endParaRPr/>
          </a:p>
          <a:p>
            <a:pPr algn="just">
              <a:lnSpc>
                <a:spcPct val="100000"/>
              </a:lnSpc>
            </a:pPr>
            <a:r>
              <a:rPr lang="sk-SK" sz="1600" strike="noStrike">
                <a:solidFill>
                  <a:srgbClr val="000000"/>
                </a:solidFill>
                <a:latin typeface="Calibri"/>
              </a:rPr>
              <a:t>V rámci analýzy prenosu rizík sa venujeme problematike optimalizácie zaistných reťazcov. Jej podstatou je hľadanie takej skladby zaistných vrstiev (v rámci obligatórneho aj fakultatívneho zaistenia), ktoré  minimalizujú pravdepodobnosť krachu. Pri stanovení najvyššej možnej straty využívame metódu VaR (Value at Risk) a jej spresnenia pri použití “heavy tails” rozdelení.</a:t>
            </a:r>
            <a:endParaRPr/>
          </a:p>
          <a:p>
            <a:pPr algn="just">
              <a:lnSpc>
                <a:spcPct val="100000"/>
              </a:lnSpc>
            </a:pPr>
            <a:endParaRPr/>
          </a:p>
          <a:p>
            <a:pPr algn="just">
              <a:lnSpc>
                <a:spcPct val="100000"/>
              </a:lnSpc>
            </a:pPr>
            <a:r>
              <a:rPr lang="sk-SK" b="1" strike="noStrike">
                <a:solidFill>
                  <a:srgbClr val="000000"/>
                </a:solidFill>
                <a:latin typeface="Calibri"/>
              </a:rPr>
              <a:t>Rekurentné metódy</a:t>
            </a:r>
            <a:endParaRPr/>
          </a:p>
          <a:p>
            <a:pPr algn="just">
              <a:lnSpc>
                <a:spcPct val="100000"/>
              </a:lnSpc>
            </a:pPr>
            <a:r>
              <a:rPr lang="sk-SK" sz="1600" strike="noStrike">
                <a:solidFill>
                  <a:srgbClr val="000000"/>
                </a:solidFill>
                <a:latin typeface="Calibri"/>
              </a:rPr>
              <a:t>Pri stanovení celkových škôd, kedy nie je možné použiť konvolúcie rozdelení individuálnych škôd suplujeme tieto postupy pomocou Panjérových rekurentných vzťahov. Tieto sa snažíme modifikovať pre niektoré špecifické typy rozdelení a hľadame možnosti ich počítačovej realizácie s použitím open source nástrojov. </a:t>
            </a:r>
            <a:endParaRPr/>
          </a:p>
        </p:txBody>
      </p:sp>
      <p:pic>
        <p:nvPicPr>
          <p:cNvPr id="99" name="Picture 5"/>
          <p:cNvPicPr/>
          <p:nvPr/>
        </p:nvPicPr>
        <p:blipFill>
          <a:blip r:embed="rId2" cstate="print"/>
          <a:stretch/>
        </p:blipFill>
        <p:spPr>
          <a:xfrm>
            <a:off x="251640" y="1052640"/>
            <a:ext cx="1823040" cy="526176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CustomShape 1"/>
          <p:cNvSpPr/>
          <p:nvPr/>
        </p:nvSpPr>
        <p:spPr>
          <a:xfrm>
            <a:off x="251640" y="116640"/>
            <a:ext cx="8568360" cy="647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sk-SK" sz="4000" b="1" strike="noStrike">
                <a:solidFill>
                  <a:srgbClr val="FFFFFF"/>
                </a:solidFill>
                <a:latin typeface="Calibri"/>
              </a:rPr>
              <a:t>Výskumná činnosť katedry</a:t>
            </a:r>
            <a:endParaRPr/>
          </a:p>
        </p:txBody>
      </p:sp>
      <p:sp>
        <p:nvSpPr>
          <p:cNvPr id="101" name="CustomShape 2"/>
          <p:cNvSpPr/>
          <p:nvPr/>
        </p:nvSpPr>
        <p:spPr>
          <a:xfrm>
            <a:off x="107640" y="980640"/>
            <a:ext cx="4175640" cy="5256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sk-SK" sz="2000" b="1" strike="noStrike" dirty="0">
                <a:solidFill>
                  <a:srgbClr val="000000"/>
                </a:solidFill>
                <a:latin typeface="Calibri"/>
              </a:rPr>
              <a:t>Domáca spolupráca </a:t>
            </a:r>
            <a:endParaRPr dirty="0"/>
          </a:p>
          <a:p>
            <a:pPr marL="180000" indent="-180000">
              <a:lnSpc>
                <a:spcPct val="100000"/>
              </a:lnSpc>
              <a:buSzPct val="100000"/>
              <a:buFont typeface="Arial" pitchFamily="34" charset="0"/>
              <a:buChar char="•"/>
            </a:pPr>
            <a:r>
              <a:rPr lang="sk-SK" sz="1500" dirty="0">
                <a:latin typeface="Calibri" pitchFamily="34" charset="0"/>
              </a:rPr>
              <a:t>Univerzita Mateja Bela, Banská Bystrica</a:t>
            </a:r>
            <a:endParaRPr lang="en-US" sz="1500" dirty="0">
              <a:latin typeface="Calibri" pitchFamily="34" charset="0"/>
            </a:endParaRPr>
          </a:p>
          <a:p>
            <a:pPr marL="180000" indent="-180000">
              <a:lnSpc>
                <a:spcPct val="100000"/>
              </a:lnSpc>
              <a:buSzPct val="100000"/>
              <a:buFont typeface="Arial" pitchFamily="34" charset="0"/>
              <a:buChar char="•"/>
            </a:pPr>
            <a:r>
              <a:rPr lang="sk-SK" sz="1500" dirty="0" err="1">
                <a:latin typeface="Calibri" pitchFamily="34" charset="0"/>
              </a:rPr>
              <a:t>Univerzita</a:t>
            </a:r>
            <a:r>
              <a:rPr lang="sk-SK" sz="1500" dirty="0">
                <a:latin typeface="Calibri" pitchFamily="34" charset="0"/>
              </a:rPr>
              <a:t> Pavla Jozefa Šafárika, Košice</a:t>
            </a:r>
            <a:endParaRPr lang="en-US" sz="1500" dirty="0">
              <a:latin typeface="Calibri" pitchFamily="34" charset="0"/>
            </a:endParaRPr>
          </a:p>
          <a:p>
            <a:pPr marL="180000" indent="-180000">
              <a:lnSpc>
                <a:spcPct val="100000"/>
              </a:lnSpc>
              <a:buSzPct val="100000"/>
              <a:buFont typeface="Arial" pitchFamily="34" charset="0"/>
              <a:buChar char="•"/>
            </a:pPr>
            <a:r>
              <a:rPr lang="sk-SK" sz="1500" dirty="0">
                <a:latin typeface="Calibri" pitchFamily="34" charset="0"/>
              </a:rPr>
              <a:t>Ekonomická univerzita, Bratislava, Fakulta hospodárskej informatiky</a:t>
            </a:r>
            <a:endParaRPr lang="en-US" sz="1500" dirty="0">
              <a:latin typeface="Calibri" pitchFamily="34" charset="0"/>
            </a:endParaRPr>
          </a:p>
          <a:p>
            <a:pPr marL="180000" indent="-180000">
              <a:lnSpc>
                <a:spcPct val="100000"/>
              </a:lnSpc>
              <a:buSzPct val="100000"/>
              <a:buFont typeface="Arial" pitchFamily="34" charset="0"/>
              <a:buChar char="•"/>
            </a:pPr>
            <a:r>
              <a:rPr lang="sk-SK" sz="1500" dirty="0">
                <a:latin typeface="Calibri" pitchFamily="34" charset="0"/>
              </a:rPr>
              <a:t>Technická univerzita v Košiciach, Ekonomická fakulta</a:t>
            </a:r>
            <a:endParaRPr lang="en-US" sz="1500" dirty="0">
              <a:latin typeface="Calibri" pitchFamily="34" charset="0"/>
            </a:endParaRPr>
          </a:p>
          <a:p>
            <a:pPr marL="180000" indent="-180000">
              <a:lnSpc>
                <a:spcPct val="100000"/>
              </a:lnSpc>
              <a:buSzPct val="100000"/>
              <a:buFont typeface="Arial" pitchFamily="34" charset="0"/>
              <a:buChar char="•"/>
            </a:pPr>
            <a:r>
              <a:rPr lang="sk-SK" sz="1500" dirty="0">
                <a:latin typeface="Calibri" pitchFamily="34" charset="0"/>
              </a:rPr>
              <a:t>Železnice Slovenskej republiky </a:t>
            </a:r>
            <a:endParaRPr lang="en-US" sz="1500" dirty="0">
              <a:latin typeface="Calibri" pitchFamily="34" charset="0"/>
            </a:endParaRPr>
          </a:p>
          <a:p>
            <a:pPr marL="180000" indent="-180000">
              <a:lnSpc>
                <a:spcPct val="100000"/>
              </a:lnSpc>
              <a:buSzPct val="100000"/>
              <a:buFont typeface="Arial" pitchFamily="34" charset="0"/>
              <a:buChar char="•"/>
            </a:pPr>
            <a:r>
              <a:rPr lang="sk-SK" sz="1500" dirty="0">
                <a:latin typeface="Calibri" pitchFamily="34" charset="0"/>
              </a:rPr>
              <a:t>Železničná spoločnosť </a:t>
            </a:r>
            <a:r>
              <a:rPr lang="sk-SK" sz="1500" dirty="0" err="1">
                <a:latin typeface="Calibri" pitchFamily="34" charset="0"/>
              </a:rPr>
              <a:t>Cargo</a:t>
            </a:r>
            <a:r>
              <a:rPr lang="sk-SK" sz="1500" dirty="0">
                <a:latin typeface="Calibri" pitchFamily="34" charset="0"/>
              </a:rPr>
              <a:t> Slovakia, a.s.</a:t>
            </a:r>
            <a:endParaRPr lang="en-US" sz="1500" dirty="0">
              <a:latin typeface="Calibri" pitchFamily="34" charset="0"/>
            </a:endParaRPr>
          </a:p>
          <a:p>
            <a:pPr marL="180000" indent="-180000">
              <a:lnSpc>
                <a:spcPct val="100000"/>
              </a:lnSpc>
              <a:buSzPct val="100000"/>
              <a:buFont typeface="Arial" pitchFamily="34" charset="0"/>
              <a:buChar char="•"/>
            </a:pPr>
            <a:r>
              <a:rPr lang="sk-SK" sz="1500" dirty="0">
                <a:latin typeface="Calibri" pitchFamily="34" charset="0"/>
              </a:rPr>
              <a:t>Slovenská agentúra životného prostredia</a:t>
            </a:r>
            <a:endParaRPr lang="en-US" sz="1500" dirty="0">
              <a:latin typeface="Calibri" pitchFamily="34" charset="0"/>
            </a:endParaRPr>
          </a:p>
          <a:p>
            <a:pPr marL="180000" indent="-180000">
              <a:lnSpc>
                <a:spcPct val="100000"/>
              </a:lnSpc>
              <a:buSzPct val="100000"/>
              <a:buFont typeface="Arial" pitchFamily="34" charset="0"/>
              <a:buChar char="•"/>
            </a:pPr>
            <a:r>
              <a:rPr lang="sk-SK" sz="1500" dirty="0">
                <a:latin typeface="Calibri" pitchFamily="34" charset="0"/>
              </a:rPr>
              <a:t>Slovenská pošta, a.s.</a:t>
            </a:r>
            <a:endParaRPr lang="en-US" sz="1500" dirty="0">
              <a:latin typeface="Calibri" pitchFamily="34" charset="0"/>
            </a:endParaRPr>
          </a:p>
          <a:p>
            <a:pPr marL="180000" indent="-180000">
              <a:lnSpc>
                <a:spcPct val="100000"/>
              </a:lnSpc>
              <a:buSzPct val="100000"/>
              <a:buFont typeface="Arial" pitchFamily="34" charset="0"/>
              <a:buChar char="•"/>
            </a:pPr>
            <a:r>
              <a:rPr lang="sk-SK" sz="1500" dirty="0">
                <a:latin typeface="Calibri" pitchFamily="34" charset="0"/>
              </a:rPr>
              <a:t>CORAGEO, s.r.o.</a:t>
            </a:r>
            <a:endParaRPr lang="en-US" sz="1500" dirty="0">
              <a:latin typeface="Calibri" pitchFamily="34" charset="0"/>
            </a:endParaRPr>
          </a:p>
          <a:p>
            <a:pPr marL="180000" indent="-180000">
              <a:lnSpc>
                <a:spcPct val="100000"/>
              </a:lnSpc>
              <a:buSzPct val="100000"/>
              <a:buFont typeface="Arial" pitchFamily="34" charset="0"/>
              <a:buChar char="•"/>
            </a:pPr>
            <a:r>
              <a:rPr lang="sk-SK" sz="1500" dirty="0">
                <a:latin typeface="Calibri" pitchFamily="34" charset="0"/>
              </a:rPr>
              <a:t>Dopravný podnik mesta Žiliny, s.r.o.</a:t>
            </a:r>
            <a:endParaRPr lang="en-US" sz="1500" dirty="0">
              <a:latin typeface="Calibri" pitchFamily="34" charset="0"/>
            </a:endParaRPr>
          </a:p>
          <a:p>
            <a:pPr marL="180000" indent="-180000">
              <a:lnSpc>
                <a:spcPct val="100000"/>
              </a:lnSpc>
              <a:buSzPct val="100000"/>
              <a:buFont typeface="Arial" pitchFamily="34" charset="0"/>
              <a:buChar char="•"/>
            </a:pPr>
            <a:r>
              <a:rPr lang="sk-SK" sz="1500" dirty="0">
                <a:latin typeface="Calibri" pitchFamily="34" charset="0"/>
              </a:rPr>
              <a:t>Spoločnosť pre otvorené informačné technológie, Bratislava</a:t>
            </a:r>
            <a:endParaRPr lang="en-US" sz="1500" dirty="0" err="1">
              <a:latin typeface="Calibri" pitchFamily="34" charset="0"/>
            </a:endParaRPr>
          </a:p>
        </p:txBody>
      </p:sp>
      <p:sp>
        <p:nvSpPr>
          <p:cNvPr id="102" name="CustomShape 3"/>
          <p:cNvSpPr/>
          <p:nvPr/>
        </p:nvSpPr>
        <p:spPr>
          <a:xfrm>
            <a:off x="4716000" y="980640"/>
            <a:ext cx="4247640" cy="5256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sk-SK" sz="2000" b="1" strike="noStrike" dirty="0">
                <a:solidFill>
                  <a:srgbClr val="000000"/>
                </a:solidFill>
                <a:latin typeface="Calibri"/>
                <a:ea typeface="DejaVu Sans"/>
              </a:rPr>
              <a:t>Medzinárodná spolupráca </a:t>
            </a:r>
            <a:endParaRPr dirty="0"/>
          </a:p>
          <a:p>
            <a:pPr marL="180000" indent="-180000" algn="just">
              <a:lnSpc>
                <a:spcPct val="100000"/>
              </a:lnSpc>
              <a:buFont typeface="Arial" pitchFamily="34" charset="0"/>
              <a:buChar char="•"/>
            </a:pPr>
            <a:r>
              <a:rPr lang="sk-SK" sz="1500" dirty="0">
                <a:latin typeface="Calibri" pitchFamily="34" charset="0"/>
              </a:rPr>
              <a:t>Univerzita Pardubice, Česká </a:t>
            </a:r>
            <a:r>
              <a:rPr lang="sk-SK" sz="1500" dirty="0" smtClean="0">
                <a:latin typeface="Calibri" pitchFamily="34" charset="0"/>
              </a:rPr>
              <a:t>republika</a:t>
            </a:r>
            <a:endParaRPr lang="en-US" sz="1500" dirty="0" smtClean="0">
              <a:latin typeface="Calibri" pitchFamily="34" charset="0"/>
            </a:endParaRPr>
          </a:p>
          <a:p>
            <a:pPr marL="180000" indent="-180000" algn="just">
              <a:lnSpc>
                <a:spcPct val="100000"/>
              </a:lnSpc>
              <a:buFont typeface="Arial" pitchFamily="34" charset="0"/>
              <a:buChar char="•"/>
            </a:pPr>
            <a:r>
              <a:rPr lang="sk-SK" sz="1500" dirty="0">
                <a:latin typeface="Calibri" pitchFamily="34" charset="0"/>
              </a:rPr>
              <a:t>VŠB-TU Ostrava, Česká </a:t>
            </a:r>
            <a:r>
              <a:rPr lang="sk-SK" sz="1500" dirty="0" smtClean="0">
                <a:latin typeface="Calibri" pitchFamily="34" charset="0"/>
              </a:rPr>
              <a:t>republika</a:t>
            </a:r>
            <a:endParaRPr lang="en-US" sz="1500" dirty="0" smtClean="0">
              <a:latin typeface="Calibri" pitchFamily="34" charset="0"/>
            </a:endParaRPr>
          </a:p>
          <a:p>
            <a:pPr marL="180000" indent="-180000" algn="just">
              <a:lnSpc>
                <a:spcPct val="100000"/>
              </a:lnSpc>
              <a:buFont typeface="Arial" pitchFamily="34" charset="0"/>
              <a:buChar char="•"/>
            </a:pPr>
            <a:r>
              <a:rPr lang="sk-SK" sz="1500" dirty="0">
                <a:latin typeface="Calibri" pitchFamily="34" charset="0"/>
              </a:rPr>
              <a:t>Vysoká škola ekonomická, Praha, Fakulta manažmentu, </a:t>
            </a:r>
            <a:r>
              <a:rPr lang="sk-SK" sz="1500" dirty="0" err="1">
                <a:latin typeface="Calibri" pitchFamily="34" charset="0"/>
              </a:rPr>
              <a:t>Jindřichův</a:t>
            </a:r>
            <a:r>
              <a:rPr lang="sk-SK" sz="1500" dirty="0">
                <a:latin typeface="Calibri" pitchFamily="34" charset="0"/>
              </a:rPr>
              <a:t> Hradec, Česká republika </a:t>
            </a:r>
            <a:endParaRPr lang="en-US" sz="1500" dirty="0" smtClean="0">
              <a:latin typeface="Calibri" pitchFamily="34" charset="0"/>
            </a:endParaRPr>
          </a:p>
          <a:p>
            <a:pPr marL="180000" indent="-180000" algn="just">
              <a:lnSpc>
                <a:spcPct val="100000"/>
              </a:lnSpc>
              <a:buFont typeface="Arial" pitchFamily="34" charset="0"/>
              <a:buChar char="•"/>
            </a:pPr>
            <a:r>
              <a:rPr lang="sk-SK" sz="1500" dirty="0" err="1">
                <a:latin typeface="Calibri" pitchFamily="34" charset="0"/>
              </a:rPr>
              <a:t>Red</a:t>
            </a:r>
            <a:r>
              <a:rPr lang="sk-SK" sz="1500" dirty="0">
                <a:latin typeface="Calibri" pitchFamily="34" charset="0"/>
              </a:rPr>
              <a:t> </a:t>
            </a:r>
            <a:r>
              <a:rPr lang="sk-SK" sz="1500" dirty="0" err="1">
                <a:latin typeface="Calibri" pitchFamily="34" charset="0"/>
              </a:rPr>
              <a:t>Hat</a:t>
            </a:r>
            <a:r>
              <a:rPr lang="sk-SK" sz="1500" dirty="0">
                <a:latin typeface="Calibri" pitchFamily="34" charset="0"/>
              </a:rPr>
              <a:t>, Brno, Česká </a:t>
            </a:r>
            <a:r>
              <a:rPr lang="sk-SK" sz="1500" dirty="0" smtClean="0">
                <a:latin typeface="Calibri" pitchFamily="34" charset="0"/>
              </a:rPr>
              <a:t>republika</a:t>
            </a:r>
            <a:endParaRPr lang="en-US" sz="1500" dirty="0" smtClean="0">
              <a:latin typeface="Calibri" pitchFamily="34" charset="0"/>
            </a:endParaRPr>
          </a:p>
          <a:p>
            <a:pPr marL="180000" indent="-180000" algn="just">
              <a:lnSpc>
                <a:spcPct val="100000"/>
              </a:lnSpc>
              <a:buFont typeface="Arial" pitchFamily="34" charset="0"/>
              <a:buChar char="•"/>
            </a:pPr>
            <a:r>
              <a:rPr lang="sk-SK" sz="1500" dirty="0">
                <a:latin typeface="Calibri" pitchFamily="34" charset="0"/>
              </a:rPr>
              <a:t>Centrum </a:t>
            </a:r>
            <a:r>
              <a:rPr lang="sk-SK" sz="1500" dirty="0" err="1">
                <a:latin typeface="Calibri" pitchFamily="34" charset="0"/>
              </a:rPr>
              <a:t>dopravního</a:t>
            </a:r>
            <a:r>
              <a:rPr lang="sk-SK" sz="1500" dirty="0">
                <a:latin typeface="Calibri" pitchFamily="34" charset="0"/>
              </a:rPr>
              <a:t> </a:t>
            </a:r>
            <a:r>
              <a:rPr lang="sk-SK" sz="1500" dirty="0" err="1">
                <a:latin typeface="Calibri" pitchFamily="34" charset="0"/>
              </a:rPr>
              <a:t>výzkumu</a:t>
            </a:r>
            <a:r>
              <a:rPr lang="sk-SK" sz="1500" dirty="0">
                <a:latin typeface="Calibri" pitchFamily="34" charset="0"/>
              </a:rPr>
              <a:t>, </a:t>
            </a:r>
            <a:r>
              <a:rPr lang="sk-SK" sz="1500" dirty="0" err="1">
                <a:latin typeface="Calibri" pitchFamily="34" charset="0"/>
              </a:rPr>
              <a:t>v.v.i</a:t>
            </a:r>
            <a:r>
              <a:rPr lang="sk-SK" sz="1500" dirty="0">
                <a:latin typeface="Calibri" pitchFamily="34" charset="0"/>
              </a:rPr>
              <a:t>., Brno, Česká </a:t>
            </a:r>
            <a:r>
              <a:rPr lang="sk-SK" sz="1500" dirty="0" smtClean="0">
                <a:latin typeface="Calibri" pitchFamily="34" charset="0"/>
              </a:rPr>
              <a:t>republika</a:t>
            </a:r>
            <a:endParaRPr lang="en-US" sz="1500" dirty="0" smtClean="0">
              <a:latin typeface="Calibri" pitchFamily="34" charset="0"/>
            </a:endParaRPr>
          </a:p>
          <a:p>
            <a:pPr marL="180000" indent="-180000" algn="just">
              <a:lnSpc>
                <a:spcPct val="100000"/>
              </a:lnSpc>
              <a:buFont typeface="Arial" pitchFamily="34" charset="0"/>
              <a:buChar char="•"/>
            </a:pPr>
            <a:r>
              <a:rPr lang="sk-SK" sz="1500" dirty="0">
                <a:latin typeface="Calibri" pitchFamily="34" charset="0"/>
              </a:rPr>
              <a:t>KVADOS, a.s., Ostrava, Česká </a:t>
            </a:r>
            <a:r>
              <a:rPr lang="sk-SK" sz="1500" dirty="0" smtClean="0">
                <a:latin typeface="Calibri" pitchFamily="34" charset="0"/>
              </a:rPr>
              <a:t>republika</a:t>
            </a:r>
            <a:endParaRPr lang="en-US" sz="1500" dirty="0" smtClean="0">
              <a:latin typeface="Calibri" pitchFamily="34" charset="0"/>
            </a:endParaRPr>
          </a:p>
          <a:p>
            <a:pPr marL="180000" indent="-180000" algn="just">
              <a:lnSpc>
                <a:spcPct val="100000"/>
              </a:lnSpc>
              <a:buFont typeface="Arial" pitchFamily="34" charset="0"/>
              <a:buChar char="•"/>
            </a:pPr>
            <a:r>
              <a:rPr lang="sk-SK" sz="1500" dirty="0" err="1">
                <a:latin typeface="Calibri" pitchFamily="34" charset="0"/>
              </a:rPr>
              <a:t>Silesian</a:t>
            </a:r>
            <a:r>
              <a:rPr lang="sk-SK" sz="1500" dirty="0">
                <a:latin typeface="Calibri" pitchFamily="34" charset="0"/>
              </a:rPr>
              <a:t> </a:t>
            </a:r>
            <a:r>
              <a:rPr lang="sk-SK" sz="1500" dirty="0" err="1">
                <a:latin typeface="Calibri" pitchFamily="34" charset="0"/>
              </a:rPr>
              <a:t>university</a:t>
            </a:r>
            <a:r>
              <a:rPr lang="sk-SK" sz="1500" dirty="0">
                <a:latin typeface="Calibri" pitchFamily="34" charset="0"/>
              </a:rPr>
              <a:t> </a:t>
            </a:r>
            <a:r>
              <a:rPr lang="sk-SK" sz="1500" dirty="0" err="1">
                <a:latin typeface="Calibri" pitchFamily="34" charset="0"/>
              </a:rPr>
              <a:t>Katowice</a:t>
            </a:r>
            <a:r>
              <a:rPr lang="sk-SK" sz="1500" dirty="0">
                <a:latin typeface="Calibri" pitchFamily="34" charset="0"/>
              </a:rPr>
              <a:t>, </a:t>
            </a:r>
            <a:r>
              <a:rPr lang="sk-SK" sz="1500" dirty="0" smtClean="0">
                <a:latin typeface="Calibri" pitchFamily="34" charset="0"/>
              </a:rPr>
              <a:t>Poľsko</a:t>
            </a:r>
            <a:endParaRPr lang="en-US" sz="1500" dirty="0" smtClean="0">
              <a:latin typeface="Calibri" pitchFamily="34" charset="0"/>
            </a:endParaRPr>
          </a:p>
          <a:p>
            <a:pPr marL="180000" indent="-180000" algn="just">
              <a:lnSpc>
                <a:spcPct val="100000"/>
              </a:lnSpc>
              <a:buFont typeface="Arial" pitchFamily="34" charset="0"/>
              <a:buChar char="•"/>
            </a:pPr>
            <a:r>
              <a:rPr lang="sk-SK" sz="1500" dirty="0">
                <a:latin typeface="Calibri" pitchFamily="34" charset="0"/>
              </a:rPr>
              <a:t>TU </a:t>
            </a:r>
            <a:r>
              <a:rPr lang="sk-SK" sz="1500" dirty="0" err="1">
                <a:latin typeface="Calibri" pitchFamily="34" charset="0"/>
              </a:rPr>
              <a:t>Dresden</a:t>
            </a:r>
            <a:r>
              <a:rPr lang="sk-SK" sz="1500" dirty="0">
                <a:latin typeface="Calibri" pitchFamily="34" charset="0"/>
              </a:rPr>
              <a:t>, </a:t>
            </a:r>
            <a:r>
              <a:rPr lang="sk-SK" sz="1500" dirty="0" smtClean="0">
                <a:latin typeface="Calibri" pitchFamily="34" charset="0"/>
              </a:rPr>
              <a:t>Nemecko</a:t>
            </a:r>
            <a:endParaRPr lang="en-US" sz="1500" dirty="0" smtClean="0">
              <a:latin typeface="Calibri" pitchFamily="34" charset="0"/>
            </a:endParaRPr>
          </a:p>
          <a:p>
            <a:pPr marL="180000" indent="-180000" algn="just">
              <a:lnSpc>
                <a:spcPct val="100000"/>
              </a:lnSpc>
              <a:buFont typeface="Arial" pitchFamily="34" charset="0"/>
              <a:buChar char="•"/>
            </a:pPr>
            <a:r>
              <a:rPr lang="sk-SK" sz="1500" dirty="0">
                <a:latin typeface="Calibri" pitchFamily="34" charset="0"/>
              </a:rPr>
              <a:t>TU </a:t>
            </a:r>
            <a:r>
              <a:rPr lang="sk-SK" sz="1500" dirty="0" err="1">
                <a:latin typeface="Calibri" pitchFamily="34" charset="0"/>
              </a:rPr>
              <a:t>Berlin</a:t>
            </a:r>
            <a:r>
              <a:rPr lang="sk-SK" sz="1500" dirty="0">
                <a:latin typeface="Calibri" pitchFamily="34" charset="0"/>
              </a:rPr>
              <a:t>, </a:t>
            </a:r>
            <a:r>
              <a:rPr lang="sk-SK" sz="1500" dirty="0" smtClean="0">
                <a:latin typeface="Calibri" pitchFamily="34" charset="0"/>
              </a:rPr>
              <a:t>Nemecko</a:t>
            </a:r>
            <a:endParaRPr lang="en-US" sz="1500" dirty="0" smtClean="0">
              <a:latin typeface="Calibri" pitchFamily="34" charset="0"/>
            </a:endParaRPr>
          </a:p>
          <a:p>
            <a:pPr marL="180000" indent="-180000" algn="just">
              <a:lnSpc>
                <a:spcPct val="100000"/>
              </a:lnSpc>
              <a:buFont typeface="Arial" pitchFamily="34" charset="0"/>
              <a:buChar char="•"/>
            </a:pPr>
            <a:r>
              <a:rPr lang="sk-SK" sz="1500" dirty="0">
                <a:latin typeface="Calibri" pitchFamily="34" charset="0"/>
              </a:rPr>
              <a:t>TU </a:t>
            </a:r>
            <a:r>
              <a:rPr lang="sk-SK" sz="1500" dirty="0" err="1">
                <a:latin typeface="Calibri" pitchFamily="34" charset="0"/>
              </a:rPr>
              <a:t>Braunschweig</a:t>
            </a:r>
            <a:r>
              <a:rPr lang="sk-SK" sz="1500" dirty="0">
                <a:latin typeface="Calibri" pitchFamily="34" charset="0"/>
              </a:rPr>
              <a:t>, </a:t>
            </a:r>
            <a:r>
              <a:rPr lang="sk-SK" sz="1500" dirty="0" smtClean="0">
                <a:latin typeface="Calibri" pitchFamily="34" charset="0"/>
              </a:rPr>
              <a:t>Nemecko</a:t>
            </a:r>
            <a:endParaRPr lang="en-US" sz="1500" dirty="0" smtClean="0">
              <a:latin typeface="Calibri" pitchFamily="34" charset="0"/>
            </a:endParaRPr>
          </a:p>
          <a:p>
            <a:pPr marL="180000" indent="-180000" algn="just">
              <a:lnSpc>
                <a:spcPct val="100000"/>
              </a:lnSpc>
              <a:buFont typeface="Arial" pitchFamily="34" charset="0"/>
              <a:buChar char="•"/>
            </a:pPr>
            <a:r>
              <a:rPr lang="sk-SK" sz="1500" dirty="0">
                <a:latin typeface="Calibri" pitchFamily="34" charset="0"/>
              </a:rPr>
              <a:t>HTW </a:t>
            </a:r>
            <a:r>
              <a:rPr lang="sk-SK" sz="1500" dirty="0" err="1">
                <a:latin typeface="Calibri" pitchFamily="34" charset="0"/>
              </a:rPr>
              <a:t>Dresden</a:t>
            </a:r>
            <a:r>
              <a:rPr lang="sk-SK" sz="1500" dirty="0">
                <a:latin typeface="Calibri" pitchFamily="34" charset="0"/>
              </a:rPr>
              <a:t>, </a:t>
            </a:r>
            <a:r>
              <a:rPr lang="sk-SK" sz="1500" dirty="0" smtClean="0">
                <a:latin typeface="Calibri" pitchFamily="34" charset="0"/>
              </a:rPr>
              <a:t>Nemecko</a:t>
            </a:r>
            <a:endParaRPr lang="en-US" sz="1500" dirty="0" smtClean="0">
              <a:latin typeface="Calibri" pitchFamily="34" charset="0"/>
            </a:endParaRPr>
          </a:p>
          <a:p>
            <a:pPr marL="180000" indent="-180000" algn="just">
              <a:lnSpc>
                <a:spcPct val="100000"/>
              </a:lnSpc>
              <a:buFont typeface="Arial" pitchFamily="34" charset="0"/>
              <a:buChar char="•"/>
            </a:pPr>
            <a:r>
              <a:rPr lang="sk-SK" sz="1500" dirty="0" err="1">
                <a:latin typeface="Calibri" pitchFamily="34" charset="0"/>
              </a:rPr>
              <a:t>Molde</a:t>
            </a:r>
            <a:r>
              <a:rPr lang="sk-SK" sz="1500" dirty="0">
                <a:latin typeface="Calibri" pitchFamily="34" charset="0"/>
              </a:rPr>
              <a:t> </a:t>
            </a:r>
            <a:r>
              <a:rPr lang="sk-SK" sz="1500" dirty="0" err="1">
                <a:latin typeface="Calibri" pitchFamily="34" charset="0"/>
              </a:rPr>
              <a:t>University</a:t>
            </a:r>
            <a:r>
              <a:rPr lang="sk-SK" sz="1500" dirty="0">
                <a:latin typeface="Calibri" pitchFamily="34" charset="0"/>
              </a:rPr>
              <a:t> </a:t>
            </a:r>
            <a:r>
              <a:rPr lang="sk-SK" sz="1500" dirty="0" err="1">
                <a:latin typeface="Calibri" pitchFamily="34" charset="0"/>
              </a:rPr>
              <a:t>College</a:t>
            </a:r>
            <a:r>
              <a:rPr lang="sk-SK" sz="1500" dirty="0">
                <a:latin typeface="Calibri" pitchFamily="34" charset="0"/>
              </a:rPr>
              <a:t>, </a:t>
            </a:r>
            <a:r>
              <a:rPr lang="sk-SK" sz="1500" dirty="0" err="1">
                <a:latin typeface="Calibri" pitchFamily="34" charset="0"/>
              </a:rPr>
              <a:t>Molde</a:t>
            </a:r>
            <a:r>
              <a:rPr lang="sk-SK" sz="1500" dirty="0">
                <a:latin typeface="Calibri" pitchFamily="34" charset="0"/>
              </a:rPr>
              <a:t>, </a:t>
            </a:r>
            <a:r>
              <a:rPr lang="sk-SK" sz="1500" dirty="0" smtClean="0">
                <a:latin typeface="Calibri" pitchFamily="34" charset="0"/>
              </a:rPr>
              <a:t>Nórsko</a:t>
            </a:r>
            <a:endParaRPr lang="en-US" sz="1500" dirty="0" smtClean="0">
              <a:latin typeface="Calibri" pitchFamily="34" charset="0"/>
            </a:endParaRPr>
          </a:p>
          <a:p>
            <a:pPr marL="180000" indent="-180000" algn="just">
              <a:lnSpc>
                <a:spcPct val="100000"/>
              </a:lnSpc>
              <a:buFont typeface="Arial" pitchFamily="34" charset="0"/>
              <a:buChar char="•"/>
            </a:pPr>
            <a:r>
              <a:rPr lang="sk-SK" sz="1500" dirty="0">
                <a:latin typeface="Calibri" pitchFamily="34" charset="0"/>
              </a:rPr>
              <a:t>TU </a:t>
            </a:r>
            <a:r>
              <a:rPr lang="sk-SK" sz="1500" dirty="0" err="1">
                <a:latin typeface="Calibri" pitchFamily="34" charset="0"/>
              </a:rPr>
              <a:t>Wien</a:t>
            </a:r>
            <a:r>
              <a:rPr lang="sk-SK" sz="1500" dirty="0">
                <a:latin typeface="Calibri" pitchFamily="34" charset="0"/>
              </a:rPr>
              <a:t>, </a:t>
            </a:r>
            <a:r>
              <a:rPr lang="sk-SK" sz="1500" dirty="0" smtClean="0">
                <a:latin typeface="Calibri" pitchFamily="34" charset="0"/>
              </a:rPr>
              <a:t>Rakúsko</a:t>
            </a:r>
            <a:endParaRPr lang="en-US" sz="1500" dirty="0" smtClean="0">
              <a:latin typeface="Calibri" pitchFamily="34" charset="0"/>
            </a:endParaRPr>
          </a:p>
          <a:p>
            <a:pPr marL="180000" indent="-180000" algn="just">
              <a:lnSpc>
                <a:spcPct val="100000"/>
              </a:lnSpc>
              <a:buFont typeface="Arial" pitchFamily="34" charset="0"/>
              <a:buChar char="•"/>
            </a:pPr>
            <a:r>
              <a:rPr lang="sk-SK" sz="1500" dirty="0" err="1">
                <a:latin typeface="Calibri" pitchFamily="34" charset="0"/>
              </a:rPr>
              <a:t>Univerzitet</a:t>
            </a:r>
            <a:r>
              <a:rPr lang="sk-SK" sz="1500" dirty="0">
                <a:latin typeface="Calibri" pitchFamily="34" charset="0"/>
              </a:rPr>
              <a:t> u </a:t>
            </a:r>
            <a:r>
              <a:rPr lang="sk-SK" sz="1500" dirty="0" err="1">
                <a:latin typeface="Calibri" pitchFamily="34" charset="0"/>
              </a:rPr>
              <a:t>Beogradu</a:t>
            </a:r>
            <a:r>
              <a:rPr lang="sk-SK" sz="1500" dirty="0">
                <a:latin typeface="Calibri" pitchFamily="34" charset="0"/>
              </a:rPr>
              <a:t>, </a:t>
            </a:r>
            <a:r>
              <a:rPr lang="sk-SK" sz="1500" dirty="0" smtClean="0">
                <a:latin typeface="Calibri" pitchFamily="34" charset="0"/>
              </a:rPr>
              <a:t>Srbsko</a:t>
            </a:r>
            <a:endParaRPr lang="en-US" sz="1500" dirty="0" smtClean="0">
              <a:latin typeface="Calibri" pitchFamily="34" charset="0"/>
            </a:endParaRPr>
          </a:p>
          <a:p>
            <a:pPr marL="180000" indent="-180000" algn="just">
              <a:lnSpc>
                <a:spcPct val="100000"/>
              </a:lnSpc>
              <a:buFont typeface="Arial" pitchFamily="34" charset="0"/>
              <a:buChar char="•"/>
            </a:pPr>
            <a:r>
              <a:rPr lang="sk-SK" sz="1500" dirty="0">
                <a:latin typeface="Calibri" pitchFamily="34" charset="0"/>
              </a:rPr>
              <a:t>ETH </a:t>
            </a:r>
            <a:r>
              <a:rPr lang="sk-SK" sz="1500" dirty="0" err="1">
                <a:latin typeface="Calibri" pitchFamily="34" charset="0"/>
              </a:rPr>
              <a:t>Zurich</a:t>
            </a:r>
            <a:r>
              <a:rPr lang="sk-SK" sz="1500" dirty="0">
                <a:latin typeface="Calibri" pitchFamily="34" charset="0"/>
              </a:rPr>
              <a:t>, </a:t>
            </a:r>
            <a:r>
              <a:rPr lang="sk-SK" sz="1500" dirty="0" smtClean="0">
                <a:latin typeface="Calibri" pitchFamily="34" charset="0"/>
              </a:rPr>
              <a:t>Švajčiarsko</a:t>
            </a:r>
            <a:endParaRPr lang="en-US" sz="1500" dirty="0" smtClean="0">
              <a:latin typeface="Calibri" pitchFamily="34" charset="0"/>
            </a:endParaRPr>
          </a:p>
          <a:p>
            <a:pPr marL="180000" indent="-180000" algn="just">
              <a:lnSpc>
                <a:spcPct val="100000"/>
              </a:lnSpc>
              <a:buFont typeface="Arial" pitchFamily="34" charset="0"/>
              <a:buChar char="•"/>
            </a:pPr>
            <a:r>
              <a:rPr lang="sk-SK" sz="1500" dirty="0">
                <a:latin typeface="Calibri" pitchFamily="34" charset="0"/>
              </a:rPr>
              <a:t>GISIG, </a:t>
            </a:r>
            <a:r>
              <a:rPr lang="sk-SK" sz="1500" dirty="0" err="1">
                <a:latin typeface="Calibri" pitchFamily="34" charset="0"/>
              </a:rPr>
              <a:t>Genova</a:t>
            </a:r>
            <a:r>
              <a:rPr lang="sk-SK" sz="1500" dirty="0">
                <a:latin typeface="Calibri" pitchFamily="34" charset="0"/>
              </a:rPr>
              <a:t>, </a:t>
            </a:r>
            <a:r>
              <a:rPr lang="sk-SK" sz="1500" dirty="0" smtClean="0">
                <a:latin typeface="Calibri" pitchFamily="34" charset="0"/>
              </a:rPr>
              <a:t>Taliansko</a:t>
            </a:r>
            <a:endParaRPr lang="en-US" sz="1500" dirty="0" smtClean="0">
              <a:latin typeface="Calibri" pitchFamily="34" charset="0"/>
            </a:endParaRPr>
          </a:p>
          <a:p>
            <a:pPr marL="180000" indent="-180000" algn="just">
              <a:lnSpc>
                <a:spcPct val="100000"/>
              </a:lnSpc>
              <a:buFont typeface="Arial" pitchFamily="34" charset="0"/>
              <a:buChar char="•"/>
            </a:pPr>
            <a:r>
              <a:rPr lang="sk-SK" sz="1500" dirty="0">
                <a:latin typeface="Calibri" pitchFamily="34" charset="0"/>
              </a:rPr>
              <a:t>JRC </a:t>
            </a:r>
            <a:r>
              <a:rPr lang="sk-SK" sz="1500" dirty="0" err="1">
                <a:latin typeface="Calibri" pitchFamily="34" charset="0"/>
              </a:rPr>
              <a:t>Ispra</a:t>
            </a:r>
            <a:r>
              <a:rPr lang="sk-SK" sz="1500" dirty="0">
                <a:latin typeface="Calibri" pitchFamily="34" charset="0"/>
              </a:rPr>
              <a:t>, </a:t>
            </a:r>
            <a:r>
              <a:rPr lang="sk-SK" sz="1500" dirty="0" smtClean="0">
                <a:latin typeface="Calibri" pitchFamily="34" charset="0"/>
              </a:rPr>
              <a:t>Taliansko</a:t>
            </a:r>
          </a:p>
          <a:p>
            <a:pPr marL="180000" lvl="0" indent="-180000" algn="just">
              <a:buFont typeface="Arial" pitchFamily="34" charset="0"/>
              <a:buChar char="•"/>
            </a:pPr>
            <a:r>
              <a:rPr lang="en-US" sz="1500" dirty="0" smtClean="0">
                <a:latin typeface="Calibri" pitchFamily="34" charset="0"/>
              </a:rPr>
              <a:t>Queen Mary University of London, Great Britain</a:t>
            </a:r>
          </a:p>
          <a:p>
            <a:pPr marL="180000" lvl="0" indent="-180000" algn="just">
              <a:buFont typeface="Arial" pitchFamily="34" charset="0"/>
              <a:buChar char="•"/>
            </a:pPr>
            <a:r>
              <a:rPr lang="en-US" sz="1500" dirty="0" smtClean="0">
                <a:latin typeface="Calibri" pitchFamily="34" charset="0"/>
              </a:rPr>
              <a:t>University of Cambridge, Great Britain</a:t>
            </a:r>
            <a:endParaRPr lang="en-US" sz="1500" dirty="0">
              <a:latin typeface="Calibri" pitchFamily="34" charset="0"/>
            </a:endParaRPr>
          </a:p>
          <a:p>
            <a:pPr marL="180000" indent="-180000" algn="just">
              <a:lnSpc>
                <a:spcPct val="100000"/>
              </a:lnSpc>
              <a:buFont typeface="Arial" pitchFamily="34" charset="0"/>
              <a:buChar char="•"/>
            </a:pPr>
            <a:endParaRPr lang="en-US" sz="1500"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2A2DCC573B91B42ADEC69BBCCAB57E2" ma:contentTypeVersion="1" ma:contentTypeDescription="Create a new document." ma:contentTypeScope="" ma:versionID="ca922f788afda06c911f1c6fa4a28547">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3B207B6-CFCB-43F2-A947-CEE0F8DDFD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14F08410-590C-499D-8782-38ADDFBDD047}">
  <ds:schemaRefs>
    <ds:schemaRef ds:uri="http://purl.org/dc/terms/"/>
    <ds:schemaRef ds:uri="http://schemas.microsoft.com/office/infopath/2007/PartnerControls"/>
    <ds:schemaRef ds:uri="http://www.w3.org/XML/1998/namespace"/>
    <ds:schemaRef ds:uri="http://purl.org/dc/elements/1.1/"/>
    <ds:schemaRef ds:uri="http://schemas.openxmlformats.org/package/2006/metadata/core-properties"/>
    <ds:schemaRef ds:uri="http://schemas.microsoft.com/office/2006/documentManagement/types"/>
    <ds:schemaRef ds:uri="http://purl.org/dc/dcmitype/"/>
    <ds:schemaRef ds:uri="http://schemas.microsoft.com/office/2006/metadata/properties"/>
  </ds:schemaRefs>
</ds:datastoreItem>
</file>

<file path=customXml/itemProps3.xml><?xml version="1.0" encoding="utf-8"?>
<ds:datastoreItem xmlns:ds="http://schemas.openxmlformats.org/officeDocument/2006/customXml" ds:itemID="{69A72336-09C9-4EB4-8F0F-551FF1ED2B2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TotalTime>
  <Words>775</Words>
  <Application>Microsoft Office PowerPoint</Application>
  <PresentationFormat>Prezentácia na obrazovke (4:3)</PresentationFormat>
  <Paragraphs>104</Paragraphs>
  <Slides>10</Slides>
  <Notes>1</Notes>
  <HiddenSlides>0</HiddenSlides>
  <MMClips>0</MMClips>
  <ScaleCrop>false</ScaleCrop>
  <HeadingPairs>
    <vt:vector size="6" baseType="variant">
      <vt:variant>
        <vt:lpstr>Použité písma</vt:lpstr>
      </vt:variant>
      <vt:variant>
        <vt:i4>5</vt:i4>
      </vt:variant>
      <vt:variant>
        <vt:lpstr>Motív</vt:lpstr>
      </vt:variant>
      <vt:variant>
        <vt:i4>2</vt:i4>
      </vt:variant>
      <vt:variant>
        <vt:lpstr>Nadpisy snímok</vt:lpstr>
      </vt:variant>
      <vt:variant>
        <vt:i4>10</vt:i4>
      </vt:variant>
    </vt:vector>
  </HeadingPairs>
  <TitlesOfParts>
    <vt:vector size="17" baseType="lpstr">
      <vt:lpstr>Arial</vt:lpstr>
      <vt:lpstr>Calibri</vt:lpstr>
      <vt:lpstr>DejaVu Sans</vt:lpstr>
      <vt:lpstr>StarSymbol</vt:lpstr>
      <vt:lpstr>Times New Roman</vt:lpstr>
      <vt:lpstr>Office Theme</vt:lpstr>
      <vt:lpstr>Office Theme</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Snímka 1</dc:title>
  <dc:creator>Patrik Hrkút</dc:creator>
  <cp:lastModifiedBy>Patrik Hrkút</cp:lastModifiedBy>
  <cp:revision>4</cp:revision>
  <dcterms:modified xsi:type="dcterms:W3CDTF">2015-04-16T08:57:06Z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0x010100B2A2DCC573B91B42ADEC69BBCCAB57E2</vt:lpwstr>
  </property>
</Properties>
</file>